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1" r:id="rId6"/>
    <p:sldId id="264" r:id="rId7"/>
    <p:sldId id="265" r:id="rId8"/>
    <p:sldId id="266" r:id="rId9"/>
    <p:sldId id="268" r:id="rId10"/>
    <p:sldId id="269" r:id="rId11"/>
    <p:sldId id="271" r:id="rId12"/>
    <p:sldId id="272" r:id="rId13"/>
    <p:sldId id="273" r:id="rId14"/>
    <p:sldId id="274" r:id="rId15"/>
    <p:sldId id="275" r:id="rId16"/>
    <p:sldId id="276" r:id="rId17"/>
    <p:sldId id="277" r:id="rId18"/>
    <p:sldId id="278" r:id="rId19"/>
    <p:sldId id="279" r:id="rId20"/>
    <p:sldId id="280" r:id="rId21"/>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8" d="100"/>
          <a:sy n="68" d="100"/>
        </p:scale>
        <p:origin x="90" y="1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6009431-5E7A-478C-AD8F-5220D51E7268}"/>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A2DCE937-7DAB-4775-BD3B-F01DA5A7275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4534C8F5-FEF2-494F-A549-4E7077D86EA2}"/>
              </a:ext>
            </a:extLst>
          </p:cNvPr>
          <p:cNvSpPr>
            <a:spLocks noGrp="1"/>
          </p:cNvSpPr>
          <p:nvPr>
            <p:ph type="dt" sz="half" idx="10"/>
          </p:nvPr>
        </p:nvSpPr>
        <p:spPr/>
        <p:txBody>
          <a:bodyPr/>
          <a:lstStyle/>
          <a:p>
            <a:fld id="{9FB3E836-4CCF-4020-AFC3-2932DE67998F}" type="datetimeFigureOut">
              <a:rPr lang="fr-FR" smtClean="0"/>
              <a:t>19/12/2023</a:t>
            </a:fld>
            <a:endParaRPr lang="fr-FR"/>
          </a:p>
        </p:txBody>
      </p:sp>
      <p:sp>
        <p:nvSpPr>
          <p:cNvPr id="5" name="Espace réservé du pied de page 4">
            <a:extLst>
              <a:ext uri="{FF2B5EF4-FFF2-40B4-BE49-F238E27FC236}">
                <a16:creationId xmlns:a16="http://schemas.microsoft.com/office/drawing/2014/main" id="{54EC191F-0C0A-434A-8F8A-5993F61486AB}"/>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29D274B0-DB16-4545-B69F-AB067FF68F68}"/>
              </a:ext>
            </a:extLst>
          </p:cNvPr>
          <p:cNvSpPr>
            <a:spLocks noGrp="1"/>
          </p:cNvSpPr>
          <p:nvPr>
            <p:ph type="sldNum" sz="quarter" idx="12"/>
          </p:nvPr>
        </p:nvSpPr>
        <p:spPr/>
        <p:txBody>
          <a:bodyPr/>
          <a:lstStyle/>
          <a:p>
            <a:fld id="{C2C0A386-BB87-4C89-94FD-D1C1607E70EC}" type="slidenum">
              <a:rPr lang="fr-FR" smtClean="0"/>
              <a:t>‹N°›</a:t>
            </a:fld>
            <a:endParaRPr lang="fr-FR"/>
          </a:p>
        </p:txBody>
      </p:sp>
    </p:spTree>
    <p:extLst>
      <p:ext uri="{BB962C8B-B14F-4D97-AF65-F5344CB8AC3E}">
        <p14:creationId xmlns:p14="http://schemas.microsoft.com/office/powerpoint/2010/main" val="22604947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0F9CB1C-C108-432A-8560-036AFA09042D}"/>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B6FCC508-B89F-4432-B97F-804083306D07}"/>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50478A68-6AED-401B-9EED-789EAC593255}"/>
              </a:ext>
            </a:extLst>
          </p:cNvPr>
          <p:cNvSpPr>
            <a:spLocks noGrp="1"/>
          </p:cNvSpPr>
          <p:nvPr>
            <p:ph type="dt" sz="half" idx="10"/>
          </p:nvPr>
        </p:nvSpPr>
        <p:spPr/>
        <p:txBody>
          <a:bodyPr/>
          <a:lstStyle/>
          <a:p>
            <a:fld id="{9FB3E836-4CCF-4020-AFC3-2932DE67998F}" type="datetimeFigureOut">
              <a:rPr lang="fr-FR" smtClean="0"/>
              <a:t>19/12/2023</a:t>
            </a:fld>
            <a:endParaRPr lang="fr-FR"/>
          </a:p>
        </p:txBody>
      </p:sp>
      <p:sp>
        <p:nvSpPr>
          <p:cNvPr id="5" name="Espace réservé du pied de page 4">
            <a:extLst>
              <a:ext uri="{FF2B5EF4-FFF2-40B4-BE49-F238E27FC236}">
                <a16:creationId xmlns:a16="http://schemas.microsoft.com/office/drawing/2014/main" id="{FF51AEDC-0610-4AA9-B4A8-9C2A68B468E7}"/>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B5491084-33C3-44AA-A04A-CD192EADD6D2}"/>
              </a:ext>
            </a:extLst>
          </p:cNvPr>
          <p:cNvSpPr>
            <a:spLocks noGrp="1"/>
          </p:cNvSpPr>
          <p:nvPr>
            <p:ph type="sldNum" sz="quarter" idx="12"/>
          </p:nvPr>
        </p:nvSpPr>
        <p:spPr/>
        <p:txBody>
          <a:bodyPr/>
          <a:lstStyle/>
          <a:p>
            <a:fld id="{C2C0A386-BB87-4C89-94FD-D1C1607E70EC}" type="slidenum">
              <a:rPr lang="fr-FR" smtClean="0"/>
              <a:t>‹N°›</a:t>
            </a:fld>
            <a:endParaRPr lang="fr-FR"/>
          </a:p>
        </p:txBody>
      </p:sp>
    </p:spTree>
    <p:extLst>
      <p:ext uri="{BB962C8B-B14F-4D97-AF65-F5344CB8AC3E}">
        <p14:creationId xmlns:p14="http://schemas.microsoft.com/office/powerpoint/2010/main" val="41258334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F50673F8-D5F5-4243-B680-C5A8493D5C6B}"/>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E8DC518B-B2CB-4E89-B3EA-4EF2624EE7C6}"/>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E3CE1A4F-7194-4B8C-AE4F-D37890552E9D}"/>
              </a:ext>
            </a:extLst>
          </p:cNvPr>
          <p:cNvSpPr>
            <a:spLocks noGrp="1"/>
          </p:cNvSpPr>
          <p:nvPr>
            <p:ph type="dt" sz="half" idx="10"/>
          </p:nvPr>
        </p:nvSpPr>
        <p:spPr/>
        <p:txBody>
          <a:bodyPr/>
          <a:lstStyle/>
          <a:p>
            <a:fld id="{9FB3E836-4CCF-4020-AFC3-2932DE67998F}" type="datetimeFigureOut">
              <a:rPr lang="fr-FR" smtClean="0"/>
              <a:t>19/12/2023</a:t>
            </a:fld>
            <a:endParaRPr lang="fr-FR"/>
          </a:p>
        </p:txBody>
      </p:sp>
      <p:sp>
        <p:nvSpPr>
          <p:cNvPr id="5" name="Espace réservé du pied de page 4">
            <a:extLst>
              <a:ext uri="{FF2B5EF4-FFF2-40B4-BE49-F238E27FC236}">
                <a16:creationId xmlns:a16="http://schemas.microsoft.com/office/drawing/2014/main" id="{906F7D5C-B5D1-44C4-9FF6-8E9B6AAA4FBF}"/>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A5426A7A-A9FA-4B5D-B5F6-D96DDFA11180}"/>
              </a:ext>
            </a:extLst>
          </p:cNvPr>
          <p:cNvSpPr>
            <a:spLocks noGrp="1"/>
          </p:cNvSpPr>
          <p:nvPr>
            <p:ph type="sldNum" sz="quarter" idx="12"/>
          </p:nvPr>
        </p:nvSpPr>
        <p:spPr/>
        <p:txBody>
          <a:bodyPr/>
          <a:lstStyle/>
          <a:p>
            <a:fld id="{C2C0A386-BB87-4C89-94FD-D1C1607E70EC}" type="slidenum">
              <a:rPr lang="fr-FR" smtClean="0"/>
              <a:t>‹N°›</a:t>
            </a:fld>
            <a:endParaRPr lang="fr-FR"/>
          </a:p>
        </p:txBody>
      </p:sp>
    </p:spTree>
    <p:extLst>
      <p:ext uri="{BB962C8B-B14F-4D97-AF65-F5344CB8AC3E}">
        <p14:creationId xmlns:p14="http://schemas.microsoft.com/office/powerpoint/2010/main" val="37491016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5BF8CD5-2260-4858-80C6-FD99DEE4EAE5}"/>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44E36A22-4F30-44AC-AEE9-DD30BC91C4C1}"/>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5FA3A225-D4A0-47E5-A53E-9E21B551A042}"/>
              </a:ext>
            </a:extLst>
          </p:cNvPr>
          <p:cNvSpPr>
            <a:spLocks noGrp="1"/>
          </p:cNvSpPr>
          <p:nvPr>
            <p:ph type="dt" sz="half" idx="10"/>
          </p:nvPr>
        </p:nvSpPr>
        <p:spPr/>
        <p:txBody>
          <a:bodyPr/>
          <a:lstStyle/>
          <a:p>
            <a:fld id="{9FB3E836-4CCF-4020-AFC3-2932DE67998F}" type="datetimeFigureOut">
              <a:rPr lang="fr-FR" smtClean="0"/>
              <a:t>19/12/2023</a:t>
            </a:fld>
            <a:endParaRPr lang="fr-FR"/>
          </a:p>
        </p:txBody>
      </p:sp>
      <p:sp>
        <p:nvSpPr>
          <p:cNvPr id="5" name="Espace réservé du pied de page 4">
            <a:extLst>
              <a:ext uri="{FF2B5EF4-FFF2-40B4-BE49-F238E27FC236}">
                <a16:creationId xmlns:a16="http://schemas.microsoft.com/office/drawing/2014/main" id="{F8F3AF9E-22A0-4761-B5B3-7648E6AA5436}"/>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96F55B2F-3028-442B-8012-7BF5CB37869B}"/>
              </a:ext>
            </a:extLst>
          </p:cNvPr>
          <p:cNvSpPr>
            <a:spLocks noGrp="1"/>
          </p:cNvSpPr>
          <p:nvPr>
            <p:ph type="sldNum" sz="quarter" idx="12"/>
          </p:nvPr>
        </p:nvSpPr>
        <p:spPr/>
        <p:txBody>
          <a:bodyPr/>
          <a:lstStyle/>
          <a:p>
            <a:fld id="{C2C0A386-BB87-4C89-94FD-D1C1607E70EC}" type="slidenum">
              <a:rPr lang="fr-FR" smtClean="0"/>
              <a:t>‹N°›</a:t>
            </a:fld>
            <a:endParaRPr lang="fr-FR"/>
          </a:p>
        </p:txBody>
      </p:sp>
    </p:spTree>
    <p:extLst>
      <p:ext uri="{BB962C8B-B14F-4D97-AF65-F5344CB8AC3E}">
        <p14:creationId xmlns:p14="http://schemas.microsoft.com/office/powerpoint/2010/main" val="15454823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DDE8151-AEFB-45C0-882A-3FBD0E6A197A}"/>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684DDBFE-E6F3-4FC9-8F1C-082BA4B7F4E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D1F10085-7D77-49E7-9B87-A5363508B480}"/>
              </a:ext>
            </a:extLst>
          </p:cNvPr>
          <p:cNvSpPr>
            <a:spLocks noGrp="1"/>
          </p:cNvSpPr>
          <p:nvPr>
            <p:ph type="dt" sz="half" idx="10"/>
          </p:nvPr>
        </p:nvSpPr>
        <p:spPr/>
        <p:txBody>
          <a:bodyPr/>
          <a:lstStyle/>
          <a:p>
            <a:fld id="{9FB3E836-4CCF-4020-AFC3-2932DE67998F}" type="datetimeFigureOut">
              <a:rPr lang="fr-FR" smtClean="0"/>
              <a:t>19/12/2023</a:t>
            </a:fld>
            <a:endParaRPr lang="fr-FR"/>
          </a:p>
        </p:txBody>
      </p:sp>
      <p:sp>
        <p:nvSpPr>
          <p:cNvPr id="5" name="Espace réservé du pied de page 4">
            <a:extLst>
              <a:ext uri="{FF2B5EF4-FFF2-40B4-BE49-F238E27FC236}">
                <a16:creationId xmlns:a16="http://schemas.microsoft.com/office/drawing/2014/main" id="{8825A099-2B2E-4FA1-B2DE-F3BE3BBE5774}"/>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3F76B5EA-8F75-4546-A0E7-FE3A3C01BB5B}"/>
              </a:ext>
            </a:extLst>
          </p:cNvPr>
          <p:cNvSpPr>
            <a:spLocks noGrp="1"/>
          </p:cNvSpPr>
          <p:nvPr>
            <p:ph type="sldNum" sz="quarter" idx="12"/>
          </p:nvPr>
        </p:nvSpPr>
        <p:spPr/>
        <p:txBody>
          <a:bodyPr/>
          <a:lstStyle/>
          <a:p>
            <a:fld id="{C2C0A386-BB87-4C89-94FD-D1C1607E70EC}" type="slidenum">
              <a:rPr lang="fr-FR" smtClean="0"/>
              <a:t>‹N°›</a:t>
            </a:fld>
            <a:endParaRPr lang="fr-FR"/>
          </a:p>
        </p:txBody>
      </p:sp>
    </p:spTree>
    <p:extLst>
      <p:ext uri="{BB962C8B-B14F-4D97-AF65-F5344CB8AC3E}">
        <p14:creationId xmlns:p14="http://schemas.microsoft.com/office/powerpoint/2010/main" val="11315580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E7D968A-72CF-491A-86CE-6C6EA39A98FB}"/>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B222A8F0-194B-4A83-91F3-A88E4CB1E154}"/>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B71BE287-69F7-4CCD-9C6A-6C6334960276}"/>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3DD9FE04-2169-4A59-85BD-580F098E1178}"/>
              </a:ext>
            </a:extLst>
          </p:cNvPr>
          <p:cNvSpPr>
            <a:spLocks noGrp="1"/>
          </p:cNvSpPr>
          <p:nvPr>
            <p:ph type="dt" sz="half" idx="10"/>
          </p:nvPr>
        </p:nvSpPr>
        <p:spPr/>
        <p:txBody>
          <a:bodyPr/>
          <a:lstStyle/>
          <a:p>
            <a:fld id="{9FB3E836-4CCF-4020-AFC3-2932DE67998F}" type="datetimeFigureOut">
              <a:rPr lang="fr-FR" smtClean="0"/>
              <a:t>19/12/2023</a:t>
            </a:fld>
            <a:endParaRPr lang="fr-FR"/>
          </a:p>
        </p:txBody>
      </p:sp>
      <p:sp>
        <p:nvSpPr>
          <p:cNvPr id="6" name="Espace réservé du pied de page 5">
            <a:extLst>
              <a:ext uri="{FF2B5EF4-FFF2-40B4-BE49-F238E27FC236}">
                <a16:creationId xmlns:a16="http://schemas.microsoft.com/office/drawing/2014/main" id="{2D53D773-D9BB-48B6-8E5B-E7BFA3B01461}"/>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9485040C-C77E-4333-9CB3-8D1094193220}"/>
              </a:ext>
            </a:extLst>
          </p:cNvPr>
          <p:cNvSpPr>
            <a:spLocks noGrp="1"/>
          </p:cNvSpPr>
          <p:nvPr>
            <p:ph type="sldNum" sz="quarter" idx="12"/>
          </p:nvPr>
        </p:nvSpPr>
        <p:spPr/>
        <p:txBody>
          <a:bodyPr/>
          <a:lstStyle/>
          <a:p>
            <a:fld id="{C2C0A386-BB87-4C89-94FD-D1C1607E70EC}" type="slidenum">
              <a:rPr lang="fr-FR" smtClean="0"/>
              <a:t>‹N°›</a:t>
            </a:fld>
            <a:endParaRPr lang="fr-FR"/>
          </a:p>
        </p:txBody>
      </p:sp>
    </p:spTree>
    <p:extLst>
      <p:ext uri="{BB962C8B-B14F-4D97-AF65-F5344CB8AC3E}">
        <p14:creationId xmlns:p14="http://schemas.microsoft.com/office/powerpoint/2010/main" val="6888021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443F5D2-8C53-4D80-855E-AD9C7EE9BE7D}"/>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38AFB8AF-176A-4DDC-9628-BDBAA5BC7B0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3AA012C5-72C5-40FC-8BEB-A85904BFC86F}"/>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E420E843-9B1C-4785-80EA-45FEE9A23AF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B8A83EF9-9BEF-4055-9E2C-A26AD243C83B}"/>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746BAD09-89C9-4563-946C-C8DCC24794ED}"/>
              </a:ext>
            </a:extLst>
          </p:cNvPr>
          <p:cNvSpPr>
            <a:spLocks noGrp="1"/>
          </p:cNvSpPr>
          <p:nvPr>
            <p:ph type="dt" sz="half" idx="10"/>
          </p:nvPr>
        </p:nvSpPr>
        <p:spPr/>
        <p:txBody>
          <a:bodyPr/>
          <a:lstStyle/>
          <a:p>
            <a:fld id="{9FB3E836-4CCF-4020-AFC3-2932DE67998F}" type="datetimeFigureOut">
              <a:rPr lang="fr-FR" smtClean="0"/>
              <a:t>19/12/2023</a:t>
            </a:fld>
            <a:endParaRPr lang="fr-FR"/>
          </a:p>
        </p:txBody>
      </p:sp>
      <p:sp>
        <p:nvSpPr>
          <p:cNvPr id="8" name="Espace réservé du pied de page 7">
            <a:extLst>
              <a:ext uri="{FF2B5EF4-FFF2-40B4-BE49-F238E27FC236}">
                <a16:creationId xmlns:a16="http://schemas.microsoft.com/office/drawing/2014/main" id="{E63CEBBC-06FF-4ECE-8C16-7BD208CD2E0F}"/>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1C45CB51-85F4-4ED6-808D-79494543536B}"/>
              </a:ext>
            </a:extLst>
          </p:cNvPr>
          <p:cNvSpPr>
            <a:spLocks noGrp="1"/>
          </p:cNvSpPr>
          <p:nvPr>
            <p:ph type="sldNum" sz="quarter" idx="12"/>
          </p:nvPr>
        </p:nvSpPr>
        <p:spPr/>
        <p:txBody>
          <a:bodyPr/>
          <a:lstStyle/>
          <a:p>
            <a:fld id="{C2C0A386-BB87-4C89-94FD-D1C1607E70EC}" type="slidenum">
              <a:rPr lang="fr-FR" smtClean="0"/>
              <a:t>‹N°›</a:t>
            </a:fld>
            <a:endParaRPr lang="fr-FR"/>
          </a:p>
        </p:txBody>
      </p:sp>
    </p:spTree>
    <p:extLst>
      <p:ext uri="{BB962C8B-B14F-4D97-AF65-F5344CB8AC3E}">
        <p14:creationId xmlns:p14="http://schemas.microsoft.com/office/powerpoint/2010/main" val="488642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1AD3ABB-81F8-40FB-B678-67FB04276512}"/>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121426A2-62BA-42E2-BE47-08081BD298D0}"/>
              </a:ext>
            </a:extLst>
          </p:cNvPr>
          <p:cNvSpPr>
            <a:spLocks noGrp="1"/>
          </p:cNvSpPr>
          <p:nvPr>
            <p:ph type="dt" sz="half" idx="10"/>
          </p:nvPr>
        </p:nvSpPr>
        <p:spPr/>
        <p:txBody>
          <a:bodyPr/>
          <a:lstStyle/>
          <a:p>
            <a:fld id="{9FB3E836-4CCF-4020-AFC3-2932DE67998F}" type="datetimeFigureOut">
              <a:rPr lang="fr-FR" smtClean="0"/>
              <a:t>19/12/2023</a:t>
            </a:fld>
            <a:endParaRPr lang="fr-FR"/>
          </a:p>
        </p:txBody>
      </p:sp>
      <p:sp>
        <p:nvSpPr>
          <p:cNvPr id="4" name="Espace réservé du pied de page 3">
            <a:extLst>
              <a:ext uri="{FF2B5EF4-FFF2-40B4-BE49-F238E27FC236}">
                <a16:creationId xmlns:a16="http://schemas.microsoft.com/office/drawing/2014/main" id="{EEBA9AC3-A5F2-43C7-B6DF-8C9DF913B924}"/>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371CA6E3-9F66-4E08-A455-AB2A6D491305}"/>
              </a:ext>
            </a:extLst>
          </p:cNvPr>
          <p:cNvSpPr>
            <a:spLocks noGrp="1"/>
          </p:cNvSpPr>
          <p:nvPr>
            <p:ph type="sldNum" sz="quarter" idx="12"/>
          </p:nvPr>
        </p:nvSpPr>
        <p:spPr/>
        <p:txBody>
          <a:bodyPr/>
          <a:lstStyle/>
          <a:p>
            <a:fld id="{C2C0A386-BB87-4C89-94FD-D1C1607E70EC}" type="slidenum">
              <a:rPr lang="fr-FR" smtClean="0"/>
              <a:t>‹N°›</a:t>
            </a:fld>
            <a:endParaRPr lang="fr-FR"/>
          </a:p>
        </p:txBody>
      </p:sp>
    </p:spTree>
    <p:extLst>
      <p:ext uri="{BB962C8B-B14F-4D97-AF65-F5344CB8AC3E}">
        <p14:creationId xmlns:p14="http://schemas.microsoft.com/office/powerpoint/2010/main" val="26283812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4EC77689-420C-4DB8-995F-42791C2529B8}"/>
              </a:ext>
            </a:extLst>
          </p:cNvPr>
          <p:cNvSpPr>
            <a:spLocks noGrp="1"/>
          </p:cNvSpPr>
          <p:nvPr>
            <p:ph type="dt" sz="half" idx="10"/>
          </p:nvPr>
        </p:nvSpPr>
        <p:spPr/>
        <p:txBody>
          <a:bodyPr/>
          <a:lstStyle/>
          <a:p>
            <a:fld id="{9FB3E836-4CCF-4020-AFC3-2932DE67998F}" type="datetimeFigureOut">
              <a:rPr lang="fr-FR" smtClean="0"/>
              <a:t>19/12/2023</a:t>
            </a:fld>
            <a:endParaRPr lang="fr-FR"/>
          </a:p>
        </p:txBody>
      </p:sp>
      <p:sp>
        <p:nvSpPr>
          <p:cNvPr id="3" name="Espace réservé du pied de page 2">
            <a:extLst>
              <a:ext uri="{FF2B5EF4-FFF2-40B4-BE49-F238E27FC236}">
                <a16:creationId xmlns:a16="http://schemas.microsoft.com/office/drawing/2014/main" id="{726F0D7C-830F-4124-8DB2-1E4C21C50554}"/>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C7B90711-FA37-4C8E-9DD2-23CE10B3433A}"/>
              </a:ext>
            </a:extLst>
          </p:cNvPr>
          <p:cNvSpPr>
            <a:spLocks noGrp="1"/>
          </p:cNvSpPr>
          <p:nvPr>
            <p:ph type="sldNum" sz="quarter" idx="12"/>
          </p:nvPr>
        </p:nvSpPr>
        <p:spPr/>
        <p:txBody>
          <a:bodyPr/>
          <a:lstStyle/>
          <a:p>
            <a:fld id="{C2C0A386-BB87-4C89-94FD-D1C1607E70EC}" type="slidenum">
              <a:rPr lang="fr-FR" smtClean="0"/>
              <a:t>‹N°›</a:t>
            </a:fld>
            <a:endParaRPr lang="fr-FR"/>
          </a:p>
        </p:txBody>
      </p:sp>
    </p:spTree>
    <p:extLst>
      <p:ext uri="{BB962C8B-B14F-4D97-AF65-F5344CB8AC3E}">
        <p14:creationId xmlns:p14="http://schemas.microsoft.com/office/powerpoint/2010/main" val="27565653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1AEEA23-B0B2-456D-966E-5A03C72EA397}"/>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A6AB4A83-7B12-47E0-BE86-4427D771874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632E4CF8-6913-4089-B8C6-424C94AF176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2CB95D60-A120-4B82-AC69-1B3F8C5EB265}"/>
              </a:ext>
            </a:extLst>
          </p:cNvPr>
          <p:cNvSpPr>
            <a:spLocks noGrp="1"/>
          </p:cNvSpPr>
          <p:nvPr>
            <p:ph type="dt" sz="half" idx="10"/>
          </p:nvPr>
        </p:nvSpPr>
        <p:spPr/>
        <p:txBody>
          <a:bodyPr/>
          <a:lstStyle/>
          <a:p>
            <a:fld id="{9FB3E836-4CCF-4020-AFC3-2932DE67998F}" type="datetimeFigureOut">
              <a:rPr lang="fr-FR" smtClean="0"/>
              <a:t>19/12/2023</a:t>
            </a:fld>
            <a:endParaRPr lang="fr-FR"/>
          </a:p>
        </p:txBody>
      </p:sp>
      <p:sp>
        <p:nvSpPr>
          <p:cNvPr id="6" name="Espace réservé du pied de page 5">
            <a:extLst>
              <a:ext uri="{FF2B5EF4-FFF2-40B4-BE49-F238E27FC236}">
                <a16:creationId xmlns:a16="http://schemas.microsoft.com/office/drawing/2014/main" id="{9E2AB92D-EF7D-4D06-8A72-57C3C9517ED6}"/>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4F8A1F89-15A8-4725-AFE6-15B34F6A45AA}"/>
              </a:ext>
            </a:extLst>
          </p:cNvPr>
          <p:cNvSpPr>
            <a:spLocks noGrp="1"/>
          </p:cNvSpPr>
          <p:nvPr>
            <p:ph type="sldNum" sz="quarter" idx="12"/>
          </p:nvPr>
        </p:nvSpPr>
        <p:spPr/>
        <p:txBody>
          <a:bodyPr/>
          <a:lstStyle/>
          <a:p>
            <a:fld id="{C2C0A386-BB87-4C89-94FD-D1C1607E70EC}" type="slidenum">
              <a:rPr lang="fr-FR" smtClean="0"/>
              <a:t>‹N°›</a:t>
            </a:fld>
            <a:endParaRPr lang="fr-FR"/>
          </a:p>
        </p:txBody>
      </p:sp>
    </p:spTree>
    <p:extLst>
      <p:ext uri="{BB962C8B-B14F-4D97-AF65-F5344CB8AC3E}">
        <p14:creationId xmlns:p14="http://schemas.microsoft.com/office/powerpoint/2010/main" val="40705080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028E1AC-5726-4AB0-AB87-F8011C193EE0}"/>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82F9F360-CFFB-40DA-81EE-572E781152E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78EDAACE-636C-4F9E-95C7-A6EAF1DCC85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5E4734B7-0CCB-4202-8003-B4387465A1E6}"/>
              </a:ext>
            </a:extLst>
          </p:cNvPr>
          <p:cNvSpPr>
            <a:spLocks noGrp="1"/>
          </p:cNvSpPr>
          <p:nvPr>
            <p:ph type="dt" sz="half" idx="10"/>
          </p:nvPr>
        </p:nvSpPr>
        <p:spPr/>
        <p:txBody>
          <a:bodyPr/>
          <a:lstStyle/>
          <a:p>
            <a:fld id="{9FB3E836-4CCF-4020-AFC3-2932DE67998F}" type="datetimeFigureOut">
              <a:rPr lang="fr-FR" smtClean="0"/>
              <a:t>19/12/2023</a:t>
            </a:fld>
            <a:endParaRPr lang="fr-FR"/>
          </a:p>
        </p:txBody>
      </p:sp>
      <p:sp>
        <p:nvSpPr>
          <p:cNvPr id="6" name="Espace réservé du pied de page 5">
            <a:extLst>
              <a:ext uri="{FF2B5EF4-FFF2-40B4-BE49-F238E27FC236}">
                <a16:creationId xmlns:a16="http://schemas.microsoft.com/office/drawing/2014/main" id="{28BBE275-A14D-4806-9116-5D3B48C90DFB}"/>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7049E3FE-B4B4-4D36-BF01-FA961A9DF99D}"/>
              </a:ext>
            </a:extLst>
          </p:cNvPr>
          <p:cNvSpPr>
            <a:spLocks noGrp="1"/>
          </p:cNvSpPr>
          <p:nvPr>
            <p:ph type="sldNum" sz="quarter" idx="12"/>
          </p:nvPr>
        </p:nvSpPr>
        <p:spPr/>
        <p:txBody>
          <a:bodyPr/>
          <a:lstStyle/>
          <a:p>
            <a:fld id="{C2C0A386-BB87-4C89-94FD-D1C1607E70EC}" type="slidenum">
              <a:rPr lang="fr-FR" smtClean="0"/>
              <a:t>‹N°›</a:t>
            </a:fld>
            <a:endParaRPr lang="fr-FR"/>
          </a:p>
        </p:txBody>
      </p:sp>
    </p:spTree>
    <p:extLst>
      <p:ext uri="{BB962C8B-B14F-4D97-AF65-F5344CB8AC3E}">
        <p14:creationId xmlns:p14="http://schemas.microsoft.com/office/powerpoint/2010/main" val="18905887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A73DAAAE-D66F-42A9-82EF-3FFA1D3A5F8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C1B69ADC-D667-440D-BC1A-29D46EF6780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616BBCB8-87D8-4FD6-930C-A6225AC520E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FB3E836-4CCF-4020-AFC3-2932DE67998F}" type="datetimeFigureOut">
              <a:rPr lang="fr-FR" smtClean="0"/>
              <a:t>19/12/2023</a:t>
            </a:fld>
            <a:endParaRPr lang="fr-FR"/>
          </a:p>
        </p:txBody>
      </p:sp>
      <p:sp>
        <p:nvSpPr>
          <p:cNvPr id="5" name="Espace réservé du pied de page 4">
            <a:extLst>
              <a:ext uri="{FF2B5EF4-FFF2-40B4-BE49-F238E27FC236}">
                <a16:creationId xmlns:a16="http://schemas.microsoft.com/office/drawing/2014/main" id="{3FCE5C2E-42EA-482A-991D-B01DEE90AA0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10EEAD8A-5A18-4720-B4EA-5CB523AFE01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C0A386-BB87-4C89-94FD-D1C1607E70EC}" type="slidenum">
              <a:rPr lang="fr-FR" smtClean="0"/>
              <a:t>‹N°›</a:t>
            </a:fld>
            <a:endParaRPr lang="fr-FR"/>
          </a:p>
        </p:txBody>
      </p:sp>
    </p:spTree>
    <p:extLst>
      <p:ext uri="{BB962C8B-B14F-4D97-AF65-F5344CB8AC3E}">
        <p14:creationId xmlns:p14="http://schemas.microsoft.com/office/powerpoint/2010/main" val="16735828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s://www.univ-bertoua.c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image" Target="../media/image9.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image" Target="../media/image11.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4.JPG"/><Relationship Id="rId2" Type="http://schemas.openxmlformats.org/officeDocument/2006/relationships/image" Target="../media/image13.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6.JPG"/><Relationship Id="rId2" Type="http://schemas.openxmlformats.org/officeDocument/2006/relationships/image" Target="../media/image15.JP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18.JPG"/><Relationship Id="rId2" Type="http://schemas.openxmlformats.org/officeDocument/2006/relationships/image" Target="../media/image17.JP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20.JPG"/><Relationship Id="rId2" Type="http://schemas.openxmlformats.org/officeDocument/2006/relationships/image" Target="../media/image19.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22.JPG"/><Relationship Id="rId2" Type="http://schemas.openxmlformats.org/officeDocument/2006/relationships/image" Target="../media/image21.JP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a:extLst>
              <a:ext uri="{FF2B5EF4-FFF2-40B4-BE49-F238E27FC236}">
                <a16:creationId xmlns:a16="http://schemas.microsoft.com/office/drawing/2014/main" id="{517E673C-3E57-4DD5-AC9F-91E21019C20E}"/>
              </a:ext>
            </a:extLst>
          </p:cNvPr>
          <p:cNvSpPr>
            <a:spLocks noGrp="1"/>
          </p:cNvSpPr>
          <p:nvPr>
            <p:ph type="subTitle" idx="1"/>
          </p:nvPr>
        </p:nvSpPr>
        <p:spPr>
          <a:xfrm>
            <a:off x="172278" y="159026"/>
            <a:ext cx="11834192" cy="4680260"/>
          </a:xfrm>
        </p:spPr>
        <p:txBody>
          <a:bodyPr>
            <a:normAutofit fontScale="92500" lnSpcReduction="20000"/>
          </a:bodyPr>
          <a:lstStyle/>
          <a:p>
            <a:pPr algn="l">
              <a:lnSpc>
                <a:spcPct val="100000"/>
              </a:lnSpc>
            </a:pPr>
            <a:r>
              <a:rPr lang="fr-FR" sz="2000" dirty="0"/>
              <a:t>           </a:t>
            </a:r>
            <a:r>
              <a:rPr lang="fr-FR" sz="2000" b="1" dirty="0"/>
              <a:t>REPUBLIQUE DU CAMEROUN					            REPUBLIC OF CAMEROUN</a:t>
            </a:r>
          </a:p>
          <a:p>
            <a:pPr algn="l">
              <a:lnSpc>
                <a:spcPct val="100000"/>
              </a:lnSpc>
            </a:pPr>
            <a:r>
              <a:rPr lang="fr-FR" dirty="0"/>
              <a:t>                </a:t>
            </a:r>
            <a:r>
              <a:rPr lang="fr-FR" sz="1800" b="1" dirty="0"/>
              <a:t>Paix – Travail – Patrie	</a:t>
            </a:r>
            <a:r>
              <a:rPr lang="fr-FR" sz="1800" dirty="0"/>
              <a:t>				                </a:t>
            </a:r>
            <a:r>
              <a:rPr lang="fr-FR" sz="1800" b="1" dirty="0"/>
              <a:t>Peace – Work – Fatherland</a:t>
            </a:r>
          </a:p>
          <a:p>
            <a:pPr algn="l">
              <a:lnSpc>
                <a:spcPct val="100000"/>
              </a:lnSpc>
            </a:pPr>
            <a:r>
              <a:rPr lang="fr-FR" sz="2000" dirty="0"/>
              <a:t>                      </a:t>
            </a:r>
            <a:r>
              <a:rPr lang="fr-FR" sz="2000" b="1" dirty="0"/>
              <a:t>---------------------  </a:t>
            </a:r>
            <a:r>
              <a:rPr lang="fr-FR" sz="2000" dirty="0"/>
              <a:t>                                                                                                            </a:t>
            </a:r>
            <a:r>
              <a:rPr lang="fr-FR" sz="2000" b="1" dirty="0"/>
              <a:t>-------------------</a:t>
            </a:r>
          </a:p>
          <a:p>
            <a:pPr algn="l">
              <a:lnSpc>
                <a:spcPct val="100000"/>
              </a:lnSpc>
            </a:pPr>
            <a:r>
              <a:rPr lang="fr-FR" sz="2000" dirty="0"/>
              <a:t>             </a:t>
            </a:r>
            <a:r>
              <a:rPr lang="fr-FR" sz="2000" b="1" dirty="0"/>
              <a:t>UNIVERSITE DE BERTOUA</a:t>
            </a:r>
            <a:r>
              <a:rPr lang="fr-FR" sz="2000" dirty="0"/>
              <a:t>					          </a:t>
            </a:r>
            <a:r>
              <a:rPr lang="fr-FR" sz="2000" b="1" dirty="0"/>
              <a:t>THE UNIVERSITY OF BERTOUA</a:t>
            </a:r>
          </a:p>
          <a:p>
            <a:pPr algn="l">
              <a:lnSpc>
                <a:spcPct val="100000"/>
              </a:lnSpc>
            </a:pPr>
            <a:r>
              <a:rPr lang="fr-FR" sz="2000" dirty="0"/>
              <a:t>	           BP 416                                                                                                                                P.O. Box 416</a:t>
            </a:r>
          </a:p>
          <a:p>
            <a:pPr algn="l">
              <a:lnSpc>
                <a:spcPct val="100000"/>
              </a:lnSpc>
            </a:pPr>
            <a:r>
              <a:rPr lang="fr-FR" sz="2000" b="1" dirty="0"/>
              <a:t>                 Tel : 222 24 18 01/Fax                                                                                                 Phone : 222 24 18 01/Fax</a:t>
            </a:r>
          </a:p>
          <a:p>
            <a:pPr algn="l">
              <a:lnSpc>
                <a:spcPct val="100000"/>
              </a:lnSpc>
            </a:pPr>
            <a:r>
              <a:rPr lang="fr-FR" sz="2000" b="1" dirty="0"/>
              <a:t>            </a:t>
            </a:r>
            <a:r>
              <a:rPr lang="fr-CM" sz="1800" u="sng" dirty="0">
                <a:solidFill>
                  <a:srgbClr val="0000FF"/>
                </a:solidFill>
                <a:effectLst/>
                <a:latin typeface="Arial" panose="020B0604020202020204" pitchFamily="34" charset="0"/>
                <a:ea typeface="Calibri" panose="020F0502020204030204" pitchFamily="34" charset="0"/>
                <a:cs typeface="Times New Roman" panose="02020603050405020304" pitchFamily="18" charset="0"/>
                <a:hlinkClick r:id="rId2"/>
              </a:rPr>
              <a:t>https://www.univ-bertoua</a:t>
            </a:r>
            <a:endParaRPr lang="fr-FR" sz="2000" b="1" dirty="0"/>
          </a:p>
          <a:p>
            <a:pPr algn="l">
              <a:lnSpc>
                <a:spcPct val="100000"/>
              </a:lnSpc>
            </a:pPr>
            <a:r>
              <a:rPr lang="fr-FR" sz="2000" b="1" dirty="0"/>
              <a:t>                     ---------------------   </a:t>
            </a:r>
            <a:r>
              <a:rPr lang="fr-FR" sz="2000" dirty="0"/>
              <a:t>                                                                                                         </a:t>
            </a:r>
            <a:r>
              <a:rPr lang="fr-FR" sz="2000" b="1" dirty="0"/>
              <a:t>--------------------</a:t>
            </a:r>
          </a:p>
          <a:p>
            <a:pPr algn="l">
              <a:lnSpc>
                <a:spcPct val="100000"/>
              </a:lnSpc>
            </a:pPr>
            <a:r>
              <a:rPr lang="fr-FR" sz="2000" b="1" dirty="0"/>
              <a:t>DIRECTION DES AFFAIRES ACADEMIQUES</a:t>
            </a:r>
            <a:r>
              <a:rPr lang="fr-FR" sz="2000" dirty="0"/>
              <a:t>				</a:t>
            </a:r>
            <a:r>
              <a:rPr lang="fr-FR" sz="2000" b="1" dirty="0"/>
              <a:t>DEPARTMENT OF ACADEMIC AFFAIRS           	ET DE LA COOPERATION</a:t>
            </a:r>
            <a:r>
              <a:rPr lang="fr-FR" sz="2000" dirty="0"/>
              <a:t>				                                  </a:t>
            </a:r>
            <a:r>
              <a:rPr lang="fr-FR" sz="2000" b="1" dirty="0"/>
              <a:t>AND COOPERATION</a:t>
            </a:r>
          </a:p>
          <a:p>
            <a:pPr algn="l">
              <a:lnSpc>
                <a:spcPct val="100000"/>
              </a:lnSpc>
            </a:pPr>
            <a:r>
              <a:rPr lang="fr-FR" sz="2000" b="1" dirty="0"/>
              <a:t>                     ----------------------                                                                                                           ---------------------</a:t>
            </a:r>
          </a:p>
          <a:p>
            <a:pPr algn="l">
              <a:lnSpc>
                <a:spcPct val="100000"/>
              </a:lnSpc>
            </a:pPr>
            <a:r>
              <a:rPr lang="fr-FR" sz="2000" b="1" dirty="0"/>
              <a:t>DIVISION DE LA RECHERCHE ET DES PUBLICATIONS</a:t>
            </a:r>
            <a:r>
              <a:rPr lang="fr-FR" sz="2000" dirty="0"/>
              <a:t>	                        </a:t>
            </a:r>
            <a:r>
              <a:rPr lang="fr-FR" sz="2000" b="1" dirty="0"/>
              <a:t>DIVISION FOR RESEARCH AND PUBLICATIONS</a:t>
            </a:r>
            <a:endParaRPr lang="fr-FR" sz="2000" dirty="0"/>
          </a:p>
          <a:p>
            <a:pPr algn="l">
              <a:lnSpc>
                <a:spcPct val="100000"/>
              </a:lnSpc>
            </a:pPr>
            <a:r>
              <a:rPr lang="fr-FR" sz="2000" dirty="0"/>
              <a:t>                     </a:t>
            </a:r>
            <a:r>
              <a:rPr lang="fr-FR" sz="2000" b="1" dirty="0"/>
              <a:t>----------------------                                                                                                           ---------------------</a:t>
            </a:r>
          </a:p>
        </p:txBody>
      </p:sp>
      <p:sp>
        <p:nvSpPr>
          <p:cNvPr id="5" name="ZoneTexte 4">
            <a:extLst>
              <a:ext uri="{FF2B5EF4-FFF2-40B4-BE49-F238E27FC236}">
                <a16:creationId xmlns:a16="http://schemas.microsoft.com/office/drawing/2014/main" id="{8CFF9D0E-4A32-4E03-909B-B8E0DF93B613}"/>
              </a:ext>
            </a:extLst>
          </p:cNvPr>
          <p:cNvSpPr txBox="1"/>
          <p:nvPr/>
        </p:nvSpPr>
        <p:spPr>
          <a:xfrm>
            <a:off x="5075583" y="510208"/>
            <a:ext cx="1921565" cy="1702905"/>
          </a:xfrm>
          <a:prstGeom prst="rect">
            <a:avLst/>
          </a:prstGeom>
          <a:noFill/>
        </p:spPr>
        <p:txBody>
          <a:bodyPr wrap="square" rtlCol="0">
            <a:spAutoFit/>
          </a:bodyPr>
          <a:lstStyle/>
          <a:p>
            <a:endParaRPr lang="fr-FR" dirty="0"/>
          </a:p>
        </p:txBody>
      </p:sp>
      <p:pic>
        <p:nvPicPr>
          <p:cNvPr id="8" name="Image 7">
            <a:extLst>
              <a:ext uri="{FF2B5EF4-FFF2-40B4-BE49-F238E27FC236}">
                <a16:creationId xmlns:a16="http://schemas.microsoft.com/office/drawing/2014/main" id="{1EC2EB9B-D90D-433E-A39B-AB5035B9E4F3}"/>
              </a:ext>
            </a:extLst>
          </p:cNvPr>
          <p:cNvPicPr/>
          <p:nvPr/>
        </p:nvPicPr>
        <p:blipFill rotWithShape="1">
          <a:blip r:embed="rId3" cstate="print">
            <a:extLst>
              <a:ext uri="{28A0092B-C50C-407E-A947-70E740481C1C}">
                <a14:useLocalDpi xmlns:a14="http://schemas.microsoft.com/office/drawing/2010/main" val="0"/>
              </a:ext>
            </a:extLst>
          </a:blip>
          <a:srcRect l="11789" r="14634"/>
          <a:stretch/>
        </p:blipFill>
        <p:spPr bwMode="auto">
          <a:xfrm>
            <a:off x="5075583" y="924337"/>
            <a:ext cx="1828800" cy="1702905"/>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8596957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55180107-F072-43C2-A126-695C1A0CEB48}"/>
              </a:ext>
            </a:extLst>
          </p:cNvPr>
          <p:cNvSpPr txBox="1"/>
          <p:nvPr/>
        </p:nvSpPr>
        <p:spPr>
          <a:xfrm>
            <a:off x="446648" y="477592"/>
            <a:ext cx="11060723" cy="462627"/>
          </a:xfrm>
          <a:prstGeom prst="rect">
            <a:avLst/>
          </a:prstGeom>
          <a:noFill/>
        </p:spPr>
        <p:txBody>
          <a:bodyPr wrap="square">
            <a:spAutoFit/>
          </a:bodyPr>
          <a:lstStyle/>
          <a:p>
            <a:pPr lvl="1">
              <a:lnSpc>
                <a:spcPct val="150000"/>
              </a:lnSpc>
              <a:spcAft>
                <a:spcPts val="800"/>
              </a:spcAft>
            </a:pPr>
            <a:r>
              <a:rPr lang="fr-CM" b="1" u="sng" dirty="0">
                <a:effectLst/>
                <a:latin typeface="Century Schoolbook" panose="02040604050505020304" pitchFamily="18" charset="0"/>
                <a:ea typeface="Calibri" panose="020F0502020204030204" pitchFamily="34" charset="0"/>
                <a:cs typeface="Times New Roman" panose="02020603050405020304" pitchFamily="18" charset="0"/>
              </a:rPr>
              <a:t>4.2.  Les </a:t>
            </a:r>
            <a:r>
              <a:rPr lang="fr-CM" b="1" u="sng" dirty="0">
                <a:solidFill>
                  <a:srgbClr val="000000"/>
                </a:solidFill>
                <a:effectLst/>
                <a:latin typeface="Century Schoolbook" panose="02040604050505020304" pitchFamily="18" charset="0"/>
                <a:ea typeface="Calibri" panose="020F0502020204030204" pitchFamily="34" charset="0"/>
                <a:cs typeface="Times New Roman" panose="02020603050405020304" pitchFamily="18" charset="0"/>
              </a:rPr>
              <a:t>Chefs des Institutions Universitaires</a:t>
            </a:r>
            <a:r>
              <a:rPr lang="fr-CM" b="1" u="sng" dirty="0">
                <a:effectLst/>
                <a:latin typeface="Century Schoolbook" panose="02040604050505020304" pitchFamily="18" charset="0"/>
                <a:ea typeface="Calibri" panose="020F0502020204030204" pitchFamily="34" charset="0"/>
                <a:cs typeface="Times New Roman" panose="02020603050405020304" pitchFamily="18" charset="0"/>
              </a:rPr>
              <a:t> </a:t>
            </a:r>
            <a:endParaRPr lang="fr-FR"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Image 4">
            <a:extLst>
              <a:ext uri="{FF2B5EF4-FFF2-40B4-BE49-F238E27FC236}">
                <a16:creationId xmlns:a16="http://schemas.microsoft.com/office/drawing/2014/main" id="{A50AED34-320A-4E74-B5AF-59A60D44FB4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81686" y="1477107"/>
            <a:ext cx="8679766" cy="4586067"/>
          </a:xfrm>
          <a:prstGeom prst="rect">
            <a:avLst/>
          </a:prstGeom>
        </p:spPr>
      </p:pic>
    </p:spTree>
    <p:extLst>
      <p:ext uri="{BB962C8B-B14F-4D97-AF65-F5344CB8AC3E}">
        <p14:creationId xmlns:p14="http://schemas.microsoft.com/office/powerpoint/2010/main" val="28920644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E25C67D4-5CCB-41DC-B5E7-6DC8AB2366B8}"/>
              </a:ext>
            </a:extLst>
          </p:cNvPr>
          <p:cNvSpPr txBox="1"/>
          <p:nvPr/>
        </p:nvSpPr>
        <p:spPr>
          <a:xfrm>
            <a:off x="713349" y="1082577"/>
            <a:ext cx="10765301" cy="980589"/>
          </a:xfrm>
          <a:prstGeom prst="rect">
            <a:avLst/>
          </a:prstGeom>
          <a:noFill/>
        </p:spPr>
        <p:txBody>
          <a:bodyPr wrap="square">
            <a:spAutoFit/>
          </a:bodyPr>
          <a:lstStyle/>
          <a:p>
            <a:pPr lvl="1" algn="just">
              <a:lnSpc>
                <a:spcPct val="150000"/>
              </a:lnSpc>
              <a:spcAft>
                <a:spcPts val="800"/>
              </a:spcAft>
            </a:pPr>
            <a:r>
              <a:rPr lang="fr-CM" b="1" dirty="0">
                <a:effectLst/>
                <a:latin typeface="Century Schoolbook" panose="02040604050505020304" pitchFamily="18" charset="0"/>
                <a:ea typeface="Calibri" panose="020F0502020204030204" pitchFamily="34" charset="0"/>
                <a:cs typeface="Times New Roman" panose="02020603050405020304" pitchFamily="18" charset="0"/>
              </a:rPr>
              <a:t>5.1.  Faculté des Sciences Juridiques et Politiques - FSJP </a:t>
            </a:r>
            <a:endParaRPr lang="fr-FR"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800"/>
              </a:spcAft>
            </a:pPr>
            <a:r>
              <a:rPr lang="fr-CM" dirty="0">
                <a:effectLst/>
                <a:latin typeface="Century Schoolbook" panose="02040604050505020304" pitchFamily="18" charset="0"/>
                <a:ea typeface="Calibri" panose="020F0502020204030204" pitchFamily="34" charset="0"/>
                <a:cs typeface="Times New Roman" panose="02020603050405020304" pitchFamily="18" charset="0"/>
              </a:rPr>
              <a:t>La couleur retenue est le </a:t>
            </a:r>
            <a:r>
              <a:rPr lang="fr-CM" b="1" dirty="0">
                <a:effectLst/>
                <a:latin typeface="Century Schoolbook" panose="02040604050505020304" pitchFamily="18" charset="0"/>
                <a:ea typeface="Calibri" panose="020F0502020204030204" pitchFamily="34" charset="0"/>
                <a:cs typeface="Times New Roman" panose="02020603050405020304" pitchFamily="18" charset="0"/>
              </a:rPr>
              <a:t>Rouge</a:t>
            </a:r>
            <a:r>
              <a:rPr lang="fr-CM" dirty="0">
                <a:effectLst/>
                <a:latin typeface="Century Schoolbook" panose="02040604050505020304" pitchFamily="18" charset="0"/>
                <a:ea typeface="Calibri" panose="020F0502020204030204" pitchFamily="34" charset="0"/>
                <a:cs typeface="Times New Roman" panose="02020603050405020304" pitchFamily="18" charset="0"/>
              </a:rPr>
              <a:t>.</a:t>
            </a:r>
            <a:endParaRPr lang="fr-FR"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7" name="Image 6">
            <a:extLst>
              <a:ext uri="{FF2B5EF4-FFF2-40B4-BE49-F238E27FC236}">
                <a16:creationId xmlns:a16="http://schemas.microsoft.com/office/drawing/2014/main" id="{27CE7EC2-E3B3-4F25-A2E6-4CA62994E82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2727" y="2331686"/>
            <a:ext cx="6221804" cy="4147121"/>
          </a:xfrm>
          <a:prstGeom prst="rect">
            <a:avLst/>
          </a:prstGeom>
        </p:spPr>
      </p:pic>
      <p:pic>
        <p:nvPicPr>
          <p:cNvPr id="9" name="Image 8">
            <a:extLst>
              <a:ext uri="{FF2B5EF4-FFF2-40B4-BE49-F238E27FC236}">
                <a16:creationId xmlns:a16="http://schemas.microsoft.com/office/drawing/2014/main" id="{17C97FAC-55E2-4F0A-AAF2-B08CBF3DDA0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13341" y="2498851"/>
            <a:ext cx="5555932" cy="3459457"/>
          </a:xfrm>
          <a:prstGeom prst="rect">
            <a:avLst/>
          </a:prstGeom>
        </p:spPr>
      </p:pic>
      <p:sp>
        <p:nvSpPr>
          <p:cNvPr id="10" name="ZoneTexte 9">
            <a:extLst>
              <a:ext uri="{FF2B5EF4-FFF2-40B4-BE49-F238E27FC236}">
                <a16:creationId xmlns:a16="http://schemas.microsoft.com/office/drawing/2014/main" id="{C2791634-9F4D-45A4-BDF4-2FCB52AA17D9}"/>
              </a:ext>
            </a:extLst>
          </p:cNvPr>
          <p:cNvSpPr txBox="1"/>
          <p:nvPr/>
        </p:nvSpPr>
        <p:spPr>
          <a:xfrm>
            <a:off x="1037490" y="402107"/>
            <a:ext cx="9442939" cy="462627"/>
          </a:xfrm>
          <a:prstGeom prst="rect">
            <a:avLst/>
          </a:prstGeom>
          <a:noFill/>
        </p:spPr>
        <p:txBody>
          <a:bodyPr wrap="square">
            <a:spAutoFit/>
          </a:bodyPr>
          <a:lstStyle/>
          <a:p>
            <a:pPr lvl="0" algn="just">
              <a:lnSpc>
                <a:spcPct val="150000"/>
              </a:lnSpc>
              <a:spcAft>
                <a:spcPts val="800"/>
              </a:spcAft>
            </a:pPr>
            <a:r>
              <a:rPr lang="fr-CM" sz="1800" b="1" u="sng" dirty="0">
                <a:effectLst/>
                <a:latin typeface="Century Schoolbook" panose="02040604050505020304" pitchFamily="18" charset="0"/>
                <a:ea typeface="Calibri" panose="020F0502020204030204" pitchFamily="34" charset="0"/>
                <a:cs typeface="Times New Roman" panose="02020603050405020304" pitchFamily="18" charset="0"/>
              </a:rPr>
              <a:t>V.  PRÉSENTATION PAR ÉTABLISSEMENT DE L'Ube</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811692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320102F1-4A5C-486B-90DA-ED59764ED077}"/>
              </a:ext>
            </a:extLst>
          </p:cNvPr>
          <p:cNvSpPr txBox="1"/>
          <p:nvPr/>
        </p:nvSpPr>
        <p:spPr>
          <a:xfrm>
            <a:off x="756138" y="292273"/>
            <a:ext cx="10652760" cy="861454"/>
          </a:xfrm>
          <a:prstGeom prst="rect">
            <a:avLst/>
          </a:prstGeom>
          <a:noFill/>
        </p:spPr>
        <p:txBody>
          <a:bodyPr wrap="square">
            <a:spAutoFit/>
          </a:bodyPr>
          <a:lstStyle/>
          <a:p>
            <a:pPr lvl="1">
              <a:lnSpc>
                <a:spcPct val="107000"/>
              </a:lnSpc>
              <a:spcAft>
                <a:spcPts val="800"/>
              </a:spcAft>
            </a:pPr>
            <a:r>
              <a:rPr lang="fr-CM" b="1" dirty="0">
                <a:effectLst/>
                <a:latin typeface="Century Schoolbook" panose="02040604050505020304" pitchFamily="18" charset="0"/>
                <a:ea typeface="Calibri" panose="020F0502020204030204" pitchFamily="34" charset="0"/>
                <a:cs typeface="Times New Roman" panose="02020603050405020304" pitchFamily="18" charset="0"/>
              </a:rPr>
              <a:t>5.2.  Faculté des Sciences Économiques et de Gestion - FSEG</a:t>
            </a:r>
            <a:endParaRPr lang="fr-FR"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800"/>
              </a:spcAft>
            </a:pPr>
            <a:r>
              <a:rPr lang="fr-CM" dirty="0">
                <a:effectLst/>
                <a:latin typeface="Century Schoolbook" panose="02040604050505020304" pitchFamily="18" charset="0"/>
                <a:ea typeface="Calibri" panose="020F0502020204030204" pitchFamily="34" charset="0"/>
                <a:cs typeface="Times New Roman" panose="02020603050405020304" pitchFamily="18" charset="0"/>
              </a:rPr>
              <a:t>La couleur retenue est le </a:t>
            </a:r>
            <a:r>
              <a:rPr lang="fr-CM" b="1" dirty="0">
                <a:effectLst/>
                <a:latin typeface="Century Schoolbook" panose="02040604050505020304" pitchFamily="18" charset="0"/>
                <a:ea typeface="Calibri" panose="020F0502020204030204" pitchFamily="34" charset="0"/>
                <a:cs typeface="Times New Roman" panose="02020603050405020304" pitchFamily="18" charset="0"/>
              </a:rPr>
              <a:t>Rouge Lie de Vin</a:t>
            </a:r>
            <a:r>
              <a:rPr lang="fr-CM" dirty="0">
                <a:effectLst/>
                <a:latin typeface="Century Schoolbook" panose="02040604050505020304" pitchFamily="18" charset="0"/>
                <a:ea typeface="Calibri" panose="020F0502020204030204" pitchFamily="34" charset="0"/>
                <a:cs typeface="Times New Roman" panose="02020603050405020304" pitchFamily="18" charset="0"/>
              </a:rPr>
              <a:t>.</a:t>
            </a:r>
            <a:endParaRPr lang="fr-FR"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Image 4">
            <a:extLst>
              <a:ext uri="{FF2B5EF4-FFF2-40B4-BE49-F238E27FC236}">
                <a16:creationId xmlns:a16="http://schemas.microsoft.com/office/drawing/2014/main" id="{5DFF855B-9213-4F16-8E9B-0CBB7AB5F73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090" y="1294227"/>
            <a:ext cx="6346815" cy="4656405"/>
          </a:xfrm>
          <a:prstGeom prst="rect">
            <a:avLst/>
          </a:prstGeom>
        </p:spPr>
      </p:pic>
      <p:pic>
        <p:nvPicPr>
          <p:cNvPr id="7" name="Image 6">
            <a:extLst>
              <a:ext uri="{FF2B5EF4-FFF2-40B4-BE49-F238E27FC236}">
                <a16:creationId xmlns:a16="http://schemas.microsoft.com/office/drawing/2014/main" id="{60C3B24D-3A8A-489E-BA65-92DD577209B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78310" y="1589649"/>
            <a:ext cx="5562600" cy="3704638"/>
          </a:xfrm>
          <a:prstGeom prst="rect">
            <a:avLst/>
          </a:prstGeom>
        </p:spPr>
      </p:pic>
    </p:spTree>
    <p:extLst>
      <p:ext uri="{BB962C8B-B14F-4D97-AF65-F5344CB8AC3E}">
        <p14:creationId xmlns:p14="http://schemas.microsoft.com/office/powerpoint/2010/main" val="26949524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0563B8BB-2F26-4A2A-BEC2-C912EA65DED4}"/>
              </a:ext>
            </a:extLst>
          </p:cNvPr>
          <p:cNvSpPr txBox="1"/>
          <p:nvPr/>
        </p:nvSpPr>
        <p:spPr>
          <a:xfrm>
            <a:off x="910882" y="266934"/>
            <a:ext cx="9977511" cy="810928"/>
          </a:xfrm>
          <a:prstGeom prst="rect">
            <a:avLst/>
          </a:prstGeom>
          <a:noFill/>
        </p:spPr>
        <p:txBody>
          <a:bodyPr wrap="square">
            <a:spAutoFit/>
          </a:bodyPr>
          <a:lstStyle/>
          <a:p>
            <a:pPr lvl="1" algn="just">
              <a:lnSpc>
                <a:spcPct val="115000"/>
              </a:lnSpc>
              <a:spcAft>
                <a:spcPts val="800"/>
              </a:spcAft>
            </a:pPr>
            <a:r>
              <a:rPr lang="fr-CM" b="1" dirty="0">
                <a:effectLst/>
                <a:latin typeface="Century Schoolbook" panose="02040604050505020304" pitchFamily="18" charset="0"/>
                <a:ea typeface="Calibri" panose="020F0502020204030204" pitchFamily="34" charset="0"/>
                <a:cs typeface="Times New Roman" panose="02020603050405020304" pitchFamily="18" charset="0"/>
              </a:rPr>
              <a:t>5.3.  Des Sciences - FS </a:t>
            </a:r>
            <a:endParaRPr lang="fr-FR"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800"/>
              </a:spcAft>
            </a:pPr>
            <a:r>
              <a:rPr lang="fr-CM" dirty="0">
                <a:effectLst/>
                <a:latin typeface="Century Schoolbook" panose="02040604050505020304" pitchFamily="18" charset="0"/>
                <a:ea typeface="Calibri" panose="020F0502020204030204" pitchFamily="34" charset="0"/>
                <a:cs typeface="Times New Roman" panose="02020603050405020304" pitchFamily="18" charset="0"/>
              </a:rPr>
              <a:t>La couleur retenue est le </a:t>
            </a:r>
            <a:r>
              <a:rPr lang="fr-CM" b="1" dirty="0">
                <a:effectLst/>
                <a:latin typeface="Century Schoolbook" panose="02040604050505020304" pitchFamily="18" charset="0"/>
                <a:ea typeface="Calibri" panose="020F0502020204030204" pitchFamily="34" charset="0"/>
                <a:cs typeface="Times New Roman" panose="02020603050405020304" pitchFamily="18" charset="0"/>
              </a:rPr>
              <a:t>Violet Lavande.</a:t>
            </a:r>
            <a:endParaRPr lang="fr-FR"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7" name="Image 6">
            <a:extLst>
              <a:ext uri="{FF2B5EF4-FFF2-40B4-BE49-F238E27FC236}">
                <a16:creationId xmlns:a16="http://schemas.microsoft.com/office/drawing/2014/main" id="{EA221110-7DDC-448D-9A9E-9FF529732A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336431"/>
            <a:ext cx="6254700" cy="4825219"/>
          </a:xfrm>
          <a:prstGeom prst="rect">
            <a:avLst/>
          </a:prstGeom>
        </p:spPr>
      </p:pic>
      <p:pic>
        <p:nvPicPr>
          <p:cNvPr id="9" name="Image 8">
            <a:extLst>
              <a:ext uri="{FF2B5EF4-FFF2-40B4-BE49-F238E27FC236}">
                <a16:creationId xmlns:a16="http://schemas.microsoft.com/office/drawing/2014/main" id="{327B9DD4-81E4-4D06-83D4-65123AB5CAA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43650" y="2030216"/>
            <a:ext cx="5848350" cy="3653131"/>
          </a:xfrm>
          <a:prstGeom prst="rect">
            <a:avLst/>
          </a:prstGeom>
        </p:spPr>
      </p:pic>
    </p:spTree>
    <p:extLst>
      <p:ext uri="{BB962C8B-B14F-4D97-AF65-F5344CB8AC3E}">
        <p14:creationId xmlns:p14="http://schemas.microsoft.com/office/powerpoint/2010/main" val="8809330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0D8EB060-F79A-4069-A13A-8E461E898F80}"/>
              </a:ext>
            </a:extLst>
          </p:cNvPr>
          <p:cNvSpPr txBox="1"/>
          <p:nvPr/>
        </p:nvSpPr>
        <p:spPr>
          <a:xfrm>
            <a:off x="474784" y="281003"/>
            <a:ext cx="11060724" cy="810928"/>
          </a:xfrm>
          <a:prstGeom prst="rect">
            <a:avLst/>
          </a:prstGeom>
          <a:noFill/>
        </p:spPr>
        <p:txBody>
          <a:bodyPr wrap="square">
            <a:spAutoFit/>
          </a:bodyPr>
          <a:lstStyle/>
          <a:p>
            <a:pPr lvl="1">
              <a:lnSpc>
                <a:spcPct val="115000"/>
              </a:lnSpc>
              <a:spcAft>
                <a:spcPts val="800"/>
              </a:spcAft>
            </a:pPr>
            <a:r>
              <a:rPr lang="fr-CM" b="1" dirty="0">
                <a:effectLst/>
                <a:latin typeface="Century Schoolbook" panose="02040604050505020304" pitchFamily="18" charset="0"/>
                <a:ea typeface="Calibri" panose="020F0502020204030204" pitchFamily="34" charset="0"/>
                <a:cs typeface="Times New Roman" panose="02020603050405020304" pitchFamily="18" charset="0"/>
              </a:rPr>
              <a:t>5.4. Faculté des Arts, Lettres et Sciences Humaines - FALSH</a:t>
            </a:r>
            <a:endParaRPr lang="fr-FR"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pPr>
            <a:r>
              <a:rPr lang="fr-CM" dirty="0">
                <a:effectLst/>
                <a:latin typeface="Century Schoolbook" panose="02040604050505020304" pitchFamily="18" charset="0"/>
                <a:ea typeface="Calibri" panose="020F0502020204030204" pitchFamily="34" charset="0"/>
                <a:cs typeface="Times New Roman" panose="02020603050405020304" pitchFamily="18" charset="0"/>
              </a:rPr>
              <a:t>La couleur retenue est le </a:t>
            </a:r>
            <a:r>
              <a:rPr lang="fr-CM" b="1" dirty="0">
                <a:effectLst/>
                <a:latin typeface="Century Schoolbook" panose="02040604050505020304" pitchFamily="18" charset="0"/>
                <a:ea typeface="Calibri" panose="020F0502020204030204" pitchFamily="34" charset="0"/>
                <a:cs typeface="Times New Roman" panose="02020603050405020304" pitchFamily="18" charset="0"/>
              </a:rPr>
              <a:t>Jaune</a:t>
            </a:r>
            <a:r>
              <a:rPr lang="fr-CM" dirty="0">
                <a:effectLst/>
                <a:latin typeface="Century Schoolbook" panose="02040604050505020304" pitchFamily="18" charset="0"/>
                <a:ea typeface="Calibri" panose="020F0502020204030204" pitchFamily="34" charset="0"/>
                <a:cs typeface="Times New Roman" panose="02020603050405020304" pitchFamily="18" charset="0"/>
              </a:rPr>
              <a:t>.</a:t>
            </a:r>
            <a:endParaRPr lang="fr-FR"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Image 4">
            <a:extLst>
              <a:ext uri="{FF2B5EF4-FFF2-40B4-BE49-F238E27FC236}">
                <a16:creationId xmlns:a16="http://schemas.microsoft.com/office/drawing/2014/main" id="{52818616-13CD-4DB5-81AB-AE385A994B8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1955" y="1586938"/>
            <a:ext cx="6260709" cy="4546576"/>
          </a:xfrm>
          <a:prstGeom prst="rect">
            <a:avLst/>
          </a:prstGeom>
        </p:spPr>
      </p:pic>
      <p:pic>
        <p:nvPicPr>
          <p:cNvPr id="7" name="Image 6">
            <a:extLst>
              <a:ext uri="{FF2B5EF4-FFF2-40B4-BE49-F238E27FC236}">
                <a16:creationId xmlns:a16="http://schemas.microsoft.com/office/drawing/2014/main" id="{A8ABC537-7873-4C35-A89B-3AE9A3B4DCA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27996" y="2208297"/>
            <a:ext cx="5552049" cy="3503185"/>
          </a:xfrm>
          <a:prstGeom prst="rect">
            <a:avLst/>
          </a:prstGeom>
        </p:spPr>
      </p:pic>
    </p:spTree>
    <p:extLst>
      <p:ext uri="{BB962C8B-B14F-4D97-AF65-F5344CB8AC3E}">
        <p14:creationId xmlns:p14="http://schemas.microsoft.com/office/powerpoint/2010/main" val="7228336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99D2B211-FE9E-497E-A6E0-4808575378EC}"/>
              </a:ext>
            </a:extLst>
          </p:cNvPr>
          <p:cNvSpPr txBox="1"/>
          <p:nvPr/>
        </p:nvSpPr>
        <p:spPr>
          <a:xfrm>
            <a:off x="460716" y="259225"/>
            <a:ext cx="10948182" cy="810928"/>
          </a:xfrm>
          <a:prstGeom prst="rect">
            <a:avLst/>
          </a:prstGeom>
          <a:noFill/>
        </p:spPr>
        <p:txBody>
          <a:bodyPr wrap="square">
            <a:spAutoFit/>
          </a:bodyPr>
          <a:lstStyle/>
          <a:p>
            <a:pPr lvl="1" algn="just">
              <a:lnSpc>
                <a:spcPct val="115000"/>
              </a:lnSpc>
              <a:spcAft>
                <a:spcPts val="800"/>
              </a:spcAft>
            </a:pPr>
            <a:r>
              <a:rPr lang="fr-CM" b="1" dirty="0">
                <a:effectLst/>
                <a:latin typeface="Century Schoolbook" panose="02040604050505020304" pitchFamily="18" charset="0"/>
                <a:ea typeface="Calibri" panose="020F0502020204030204" pitchFamily="34" charset="0"/>
                <a:cs typeface="Times New Roman" panose="02020603050405020304" pitchFamily="18" charset="0"/>
              </a:rPr>
              <a:t>5.5. Institut Supérieur d’Agriculture, du Bois, de l’Eau et de l’Environnement – ISABEE </a:t>
            </a:r>
            <a:endParaRPr lang="fr-FR"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800"/>
              </a:spcAft>
            </a:pPr>
            <a:r>
              <a:rPr lang="fr-CM" dirty="0">
                <a:effectLst/>
                <a:latin typeface="Century Schoolbook" panose="02040604050505020304" pitchFamily="18" charset="0"/>
                <a:ea typeface="Calibri" panose="020F0502020204030204" pitchFamily="34" charset="0"/>
                <a:cs typeface="Times New Roman" panose="02020603050405020304" pitchFamily="18" charset="0"/>
              </a:rPr>
              <a:t>La couleur retenue est le </a:t>
            </a:r>
            <a:r>
              <a:rPr lang="fr-CM" b="1" dirty="0">
                <a:effectLst/>
                <a:latin typeface="Century Schoolbook" panose="02040604050505020304" pitchFamily="18" charset="0"/>
                <a:ea typeface="Calibri" panose="020F0502020204030204" pitchFamily="34" charset="0"/>
                <a:cs typeface="Times New Roman" panose="02020603050405020304" pitchFamily="18" charset="0"/>
              </a:rPr>
              <a:t>Vert</a:t>
            </a:r>
            <a:r>
              <a:rPr lang="fr-CM" dirty="0">
                <a:effectLst/>
                <a:latin typeface="Century Schoolbook" panose="02040604050505020304" pitchFamily="18" charset="0"/>
                <a:ea typeface="Calibri" panose="020F0502020204030204" pitchFamily="34" charset="0"/>
                <a:cs typeface="Times New Roman" panose="02020603050405020304" pitchFamily="18" charset="0"/>
              </a:rPr>
              <a:t>.</a:t>
            </a:r>
            <a:endParaRPr lang="fr-FR"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Image 4">
            <a:extLst>
              <a:ext uri="{FF2B5EF4-FFF2-40B4-BE49-F238E27FC236}">
                <a16:creationId xmlns:a16="http://schemas.microsoft.com/office/drawing/2014/main" id="{7C48B507-FDF4-4DFC-92BB-9BD39D7CF14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050" y="1361196"/>
            <a:ext cx="6192275" cy="4659776"/>
          </a:xfrm>
          <a:prstGeom prst="rect">
            <a:avLst/>
          </a:prstGeom>
        </p:spPr>
      </p:pic>
      <p:pic>
        <p:nvPicPr>
          <p:cNvPr id="7" name="Image 6">
            <a:extLst>
              <a:ext uri="{FF2B5EF4-FFF2-40B4-BE49-F238E27FC236}">
                <a16:creationId xmlns:a16="http://schemas.microsoft.com/office/drawing/2014/main" id="{CC6A2100-ED9C-4E9E-B2D4-E0D1CD0F9A8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10325" y="1996732"/>
            <a:ext cx="5781675" cy="3756953"/>
          </a:xfrm>
          <a:prstGeom prst="rect">
            <a:avLst/>
          </a:prstGeom>
        </p:spPr>
      </p:pic>
    </p:spTree>
    <p:extLst>
      <p:ext uri="{BB962C8B-B14F-4D97-AF65-F5344CB8AC3E}">
        <p14:creationId xmlns:p14="http://schemas.microsoft.com/office/powerpoint/2010/main" val="21352098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12AB2EEF-C445-4703-A6FB-B53E537BF5F9}"/>
              </a:ext>
            </a:extLst>
          </p:cNvPr>
          <p:cNvSpPr txBox="1"/>
          <p:nvPr/>
        </p:nvSpPr>
        <p:spPr>
          <a:xfrm>
            <a:off x="404445" y="216178"/>
            <a:ext cx="11159197" cy="794320"/>
          </a:xfrm>
          <a:prstGeom prst="rect">
            <a:avLst/>
          </a:prstGeom>
          <a:noFill/>
        </p:spPr>
        <p:txBody>
          <a:bodyPr wrap="square">
            <a:spAutoFit/>
          </a:bodyPr>
          <a:lstStyle/>
          <a:p>
            <a:pPr lvl="1" algn="just">
              <a:lnSpc>
                <a:spcPct val="115000"/>
              </a:lnSpc>
              <a:spcAft>
                <a:spcPts val="800"/>
              </a:spcAft>
            </a:pPr>
            <a:r>
              <a:rPr lang="fr-CM" b="1" dirty="0">
                <a:effectLst/>
                <a:latin typeface="Century Schoolbook" panose="02040604050505020304" pitchFamily="18" charset="0"/>
                <a:ea typeface="Calibri" panose="020F0502020204030204" pitchFamily="34" charset="0"/>
                <a:cs typeface="Times New Roman" panose="02020603050405020304" pitchFamily="18" charset="0"/>
              </a:rPr>
              <a:t>5.6. École Normale Supérieure - ENS </a:t>
            </a:r>
            <a:endParaRPr lang="fr-FR"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CM" dirty="0">
                <a:effectLst/>
                <a:latin typeface="Century Schoolbook" panose="02040604050505020304" pitchFamily="18" charset="0"/>
                <a:ea typeface="Calibri" panose="020F0502020204030204" pitchFamily="34" charset="0"/>
                <a:cs typeface="Times New Roman" panose="02020603050405020304" pitchFamily="18" charset="0"/>
              </a:rPr>
              <a:t>La couleur retenue est le </a:t>
            </a:r>
            <a:r>
              <a:rPr lang="fr-CM" b="1" dirty="0">
                <a:effectLst/>
                <a:latin typeface="Century Schoolbook" panose="02040604050505020304" pitchFamily="18" charset="0"/>
                <a:ea typeface="Calibri" panose="020F0502020204030204" pitchFamily="34" charset="0"/>
                <a:cs typeface="Times New Roman" panose="02020603050405020304" pitchFamily="18" charset="0"/>
              </a:rPr>
              <a:t>Bleu</a:t>
            </a:r>
            <a:r>
              <a:rPr lang="fr-CM" dirty="0">
                <a:effectLst/>
                <a:latin typeface="Century Schoolbook" panose="02040604050505020304" pitchFamily="18" charset="0"/>
                <a:ea typeface="Calibri" panose="020F0502020204030204" pitchFamily="34" charset="0"/>
                <a:cs typeface="Times New Roman" panose="02020603050405020304" pitchFamily="18" charset="0"/>
              </a:rPr>
              <a:t>.</a:t>
            </a:r>
            <a:endParaRPr lang="fr-FR"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Image 4">
            <a:extLst>
              <a:ext uri="{FF2B5EF4-FFF2-40B4-BE49-F238E27FC236}">
                <a16:creationId xmlns:a16="http://schemas.microsoft.com/office/drawing/2014/main" id="{24CE8955-697B-4778-92CE-D95FAF3B0FD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449925"/>
            <a:ext cx="6217920" cy="4571047"/>
          </a:xfrm>
          <a:prstGeom prst="rect">
            <a:avLst/>
          </a:prstGeom>
        </p:spPr>
      </p:pic>
      <p:pic>
        <p:nvPicPr>
          <p:cNvPr id="7" name="Image 6">
            <a:extLst>
              <a:ext uri="{FF2B5EF4-FFF2-40B4-BE49-F238E27FC236}">
                <a16:creationId xmlns:a16="http://schemas.microsoft.com/office/drawing/2014/main" id="{432DDC3F-77FE-4D06-BA70-1ED8672CA5F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17920" y="2002374"/>
            <a:ext cx="5819775" cy="3666906"/>
          </a:xfrm>
          <a:prstGeom prst="rect">
            <a:avLst/>
          </a:prstGeom>
        </p:spPr>
      </p:pic>
    </p:spTree>
    <p:extLst>
      <p:ext uri="{BB962C8B-B14F-4D97-AF65-F5344CB8AC3E}">
        <p14:creationId xmlns:p14="http://schemas.microsoft.com/office/powerpoint/2010/main" val="34660732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AF5F330E-EBCC-4E73-8848-2AB70FEC5F96}"/>
              </a:ext>
            </a:extLst>
          </p:cNvPr>
          <p:cNvSpPr txBox="1"/>
          <p:nvPr/>
        </p:nvSpPr>
        <p:spPr>
          <a:xfrm>
            <a:off x="137159" y="245158"/>
            <a:ext cx="11524957" cy="810928"/>
          </a:xfrm>
          <a:prstGeom prst="rect">
            <a:avLst/>
          </a:prstGeom>
          <a:noFill/>
        </p:spPr>
        <p:txBody>
          <a:bodyPr wrap="square">
            <a:spAutoFit/>
          </a:bodyPr>
          <a:lstStyle/>
          <a:p>
            <a:pPr lvl="1" algn="just">
              <a:lnSpc>
                <a:spcPct val="115000"/>
              </a:lnSpc>
              <a:spcAft>
                <a:spcPts val="800"/>
              </a:spcAft>
            </a:pPr>
            <a:r>
              <a:rPr lang="fr-FR" b="1" dirty="0">
                <a:latin typeface="Century Schoolbook" panose="02040604050505020304" pitchFamily="18" charset="0"/>
                <a:ea typeface="Calibri" panose="020F0502020204030204" pitchFamily="34" charset="0"/>
                <a:cs typeface="Times New Roman" panose="02020603050405020304" pitchFamily="18" charset="0"/>
              </a:rPr>
              <a:t>5.7.  </a:t>
            </a:r>
            <a:r>
              <a:rPr lang="fr-CM" b="1" dirty="0">
                <a:effectLst/>
                <a:latin typeface="Century Schoolbook" panose="02040604050505020304" pitchFamily="18" charset="0"/>
                <a:ea typeface="Calibri" panose="020F0502020204030204" pitchFamily="34" charset="0"/>
                <a:cs typeface="Times New Roman" panose="02020603050405020304" pitchFamily="18" charset="0"/>
              </a:rPr>
              <a:t>École Supérieure des Sciences de l’Urbanisme et du Tourisme - ESSUT </a:t>
            </a:r>
            <a:endParaRPr lang="fr-FR" dirty="0">
              <a:effectLst/>
              <a:latin typeface="Calibri" panose="020F0502020204030204" pitchFamily="34" charset="0"/>
              <a:ea typeface="Calibri" panose="020F0502020204030204" pitchFamily="34" charset="0"/>
              <a:cs typeface="Times New Roman" panose="02020603050405020304" pitchFamily="18" charset="0"/>
            </a:endParaRPr>
          </a:p>
          <a:p>
            <a:pPr marL="228600" algn="just">
              <a:lnSpc>
                <a:spcPct val="115000"/>
              </a:lnSpc>
              <a:spcAft>
                <a:spcPts val="800"/>
              </a:spcAft>
            </a:pPr>
            <a:r>
              <a:rPr lang="fr-CM" dirty="0">
                <a:effectLst/>
                <a:latin typeface="Century Schoolbook" panose="02040604050505020304" pitchFamily="18" charset="0"/>
                <a:ea typeface="Calibri" panose="020F0502020204030204" pitchFamily="34" charset="0"/>
                <a:cs typeface="Times New Roman" panose="02020603050405020304" pitchFamily="18" charset="0"/>
              </a:rPr>
              <a:t>La couleur retenue est l’</a:t>
            </a:r>
            <a:r>
              <a:rPr lang="fr-CM" b="1" dirty="0">
                <a:effectLst/>
                <a:latin typeface="Century Schoolbook" panose="02040604050505020304" pitchFamily="18" charset="0"/>
                <a:ea typeface="Calibri" panose="020F0502020204030204" pitchFamily="34" charset="0"/>
                <a:cs typeface="Times New Roman" panose="02020603050405020304" pitchFamily="18" charset="0"/>
              </a:rPr>
              <a:t>Orange</a:t>
            </a:r>
            <a:r>
              <a:rPr lang="fr-CM" dirty="0">
                <a:effectLst/>
                <a:latin typeface="Century Schoolbook" panose="02040604050505020304" pitchFamily="18" charset="0"/>
                <a:ea typeface="Calibri" panose="020F0502020204030204" pitchFamily="34" charset="0"/>
                <a:cs typeface="Times New Roman" panose="02020603050405020304" pitchFamily="18" charset="0"/>
              </a:rPr>
              <a:t>.</a:t>
            </a:r>
            <a:endParaRPr lang="fr-FR"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Image 4">
            <a:extLst>
              <a:ext uri="{FF2B5EF4-FFF2-40B4-BE49-F238E27FC236}">
                <a16:creationId xmlns:a16="http://schemas.microsoft.com/office/drawing/2014/main" id="{98A9EC90-1235-4985-B946-C6642E8638AD}"/>
              </a:ext>
            </a:extLst>
          </p:cNvPr>
          <p:cNvPicPr>
            <a:picLocks noChangeAspect="1"/>
          </p:cNvPicPr>
          <p:nvPr/>
        </p:nvPicPr>
        <p:blipFill>
          <a:blip r:embed="rId2"/>
          <a:stretch>
            <a:fillRect/>
          </a:stretch>
        </p:blipFill>
        <p:spPr>
          <a:xfrm>
            <a:off x="137159" y="1289098"/>
            <a:ext cx="6474656" cy="4760009"/>
          </a:xfrm>
          <a:prstGeom prst="rect">
            <a:avLst/>
          </a:prstGeom>
        </p:spPr>
      </p:pic>
      <p:pic>
        <p:nvPicPr>
          <p:cNvPr id="7" name="Image 6">
            <a:extLst>
              <a:ext uri="{FF2B5EF4-FFF2-40B4-BE49-F238E27FC236}">
                <a16:creationId xmlns:a16="http://schemas.microsoft.com/office/drawing/2014/main" id="{0F6D2C5D-15CD-4624-89C1-F8DF0241A15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11815" y="1631852"/>
            <a:ext cx="5443026" cy="3646975"/>
          </a:xfrm>
          <a:prstGeom prst="rect">
            <a:avLst/>
          </a:prstGeom>
        </p:spPr>
      </p:pic>
    </p:spTree>
    <p:extLst>
      <p:ext uri="{BB962C8B-B14F-4D97-AF65-F5344CB8AC3E}">
        <p14:creationId xmlns:p14="http://schemas.microsoft.com/office/powerpoint/2010/main" val="258801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02F50F7B-90B4-4BFE-8DA3-E5E849DF85C1}"/>
              </a:ext>
            </a:extLst>
          </p:cNvPr>
          <p:cNvSpPr txBox="1"/>
          <p:nvPr/>
        </p:nvSpPr>
        <p:spPr>
          <a:xfrm>
            <a:off x="221566" y="245158"/>
            <a:ext cx="11651566" cy="810928"/>
          </a:xfrm>
          <a:prstGeom prst="rect">
            <a:avLst/>
          </a:prstGeom>
          <a:noFill/>
        </p:spPr>
        <p:txBody>
          <a:bodyPr wrap="square">
            <a:spAutoFit/>
          </a:bodyPr>
          <a:lstStyle/>
          <a:p>
            <a:pPr lvl="1" algn="just">
              <a:lnSpc>
                <a:spcPct val="115000"/>
              </a:lnSpc>
              <a:spcAft>
                <a:spcPts val="800"/>
              </a:spcAft>
            </a:pPr>
            <a:r>
              <a:rPr lang="fr-CM" b="1" dirty="0">
                <a:effectLst/>
                <a:latin typeface="Century Schoolbook" panose="02040604050505020304" pitchFamily="18" charset="0"/>
                <a:ea typeface="Calibri" panose="020F0502020204030204" pitchFamily="34" charset="0"/>
                <a:cs typeface="Times New Roman" panose="02020603050405020304" pitchFamily="18" charset="0"/>
              </a:rPr>
              <a:t>5.8. École Supérieure de Transformations des Mines et des Énergies Renouvelables – ESTM </a:t>
            </a:r>
            <a:endParaRPr lang="fr-FR"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800"/>
              </a:spcAft>
            </a:pPr>
            <a:r>
              <a:rPr lang="fr-CM" dirty="0">
                <a:effectLst/>
                <a:latin typeface="Century Schoolbook" panose="02040604050505020304" pitchFamily="18" charset="0"/>
                <a:ea typeface="Calibri" panose="020F0502020204030204" pitchFamily="34" charset="0"/>
                <a:cs typeface="Times New Roman" panose="02020603050405020304" pitchFamily="18" charset="0"/>
              </a:rPr>
              <a:t>La couleur retenue est le </a:t>
            </a:r>
            <a:r>
              <a:rPr lang="fr-CM" b="1" dirty="0">
                <a:effectLst/>
                <a:latin typeface="Century Schoolbook" panose="02040604050505020304" pitchFamily="18" charset="0"/>
                <a:ea typeface="Calibri" panose="020F0502020204030204" pitchFamily="34" charset="0"/>
                <a:cs typeface="Times New Roman" panose="02020603050405020304" pitchFamily="18" charset="0"/>
              </a:rPr>
              <a:t>Gris</a:t>
            </a:r>
            <a:r>
              <a:rPr lang="fr-CM" dirty="0">
                <a:effectLst/>
                <a:latin typeface="Century Schoolbook" panose="02040604050505020304" pitchFamily="18" charset="0"/>
                <a:ea typeface="Calibri" panose="020F0502020204030204" pitchFamily="34" charset="0"/>
                <a:cs typeface="Times New Roman" panose="02020603050405020304" pitchFamily="18" charset="0"/>
              </a:rPr>
              <a:t>.</a:t>
            </a:r>
            <a:endParaRPr lang="fr-FR"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Image 4">
            <a:extLst>
              <a:ext uri="{FF2B5EF4-FFF2-40B4-BE49-F238E27FC236}">
                <a16:creationId xmlns:a16="http://schemas.microsoft.com/office/drawing/2014/main" id="{16066EA6-83C1-4657-A32D-24E7ED50086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294228"/>
            <a:ext cx="6143625" cy="4956443"/>
          </a:xfrm>
          <a:prstGeom prst="rect">
            <a:avLst/>
          </a:prstGeom>
        </p:spPr>
      </p:pic>
      <p:pic>
        <p:nvPicPr>
          <p:cNvPr id="7" name="Image 6">
            <a:extLst>
              <a:ext uri="{FF2B5EF4-FFF2-40B4-BE49-F238E27FC236}">
                <a16:creationId xmlns:a16="http://schemas.microsoft.com/office/drawing/2014/main" id="{4F01BDE4-7B27-4527-86BD-66E927C2B58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19825" y="2266838"/>
            <a:ext cx="5972175" cy="3233629"/>
          </a:xfrm>
          <a:prstGeom prst="rect">
            <a:avLst/>
          </a:prstGeom>
        </p:spPr>
      </p:pic>
    </p:spTree>
    <p:extLst>
      <p:ext uri="{BB962C8B-B14F-4D97-AF65-F5344CB8AC3E}">
        <p14:creationId xmlns:p14="http://schemas.microsoft.com/office/powerpoint/2010/main" val="37293368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ZoneTexte 6">
            <a:extLst>
              <a:ext uri="{FF2B5EF4-FFF2-40B4-BE49-F238E27FC236}">
                <a16:creationId xmlns:a16="http://schemas.microsoft.com/office/drawing/2014/main" id="{1DD566FE-7E04-459B-9059-56F85AED8D52}"/>
              </a:ext>
            </a:extLst>
          </p:cNvPr>
          <p:cNvSpPr txBox="1"/>
          <p:nvPr/>
        </p:nvSpPr>
        <p:spPr>
          <a:xfrm>
            <a:off x="829994" y="1447089"/>
            <a:ext cx="10494498" cy="2710294"/>
          </a:xfrm>
          <a:prstGeom prst="rect">
            <a:avLst/>
          </a:prstGeom>
          <a:noFill/>
        </p:spPr>
        <p:txBody>
          <a:bodyPr wrap="square">
            <a:spAutoFit/>
          </a:bodyPr>
          <a:lstStyle/>
          <a:p>
            <a:pPr lvl="0">
              <a:lnSpc>
                <a:spcPct val="107000"/>
              </a:lnSpc>
              <a:spcAft>
                <a:spcPts val="800"/>
              </a:spcAft>
            </a:pPr>
            <a:r>
              <a:rPr lang="fr-CM" sz="2000" b="1" u="sng" dirty="0">
                <a:effectLst/>
                <a:latin typeface="Century Schoolbook" panose="02040604050505020304" pitchFamily="18" charset="0"/>
                <a:ea typeface="Calibri" panose="020F0502020204030204" pitchFamily="34" charset="0"/>
                <a:cs typeface="Times New Roman" panose="02020603050405020304" pitchFamily="18" charset="0"/>
              </a:rPr>
              <a:t>VI. CONCLUSION </a:t>
            </a: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Bef>
                <a:spcPts val="1200"/>
              </a:spcBef>
              <a:spcAft>
                <a:spcPts val="800"/>
              </a:spcAft>
            </a:pPr>
            <a:r>
              <a:rPr lang="fr-CM" sz="1800" dirty="0">
                <a:effectLst/>
                <a:latin typeface="Century Schoolbook" panose="02040604050505020304" pitchFamily="18" charset="0"/>
                <a:ea typeface="Calibri" panose="020F0502020204030204" pitchFamily="34" charset="0"/>
                <a:cs typeface="Arial" panose="020B0604020202020204" pitchFamily="34" charset="0"/>
              </a:rPr>
              <a:t>Les dépenses afférentes à la confection et à la production de la Toge universitaire sont à la charge de chaque enseignant, doctorant et finissant, selon le cas. Toutefois, par souci d’uniformité des matériaux et des couleurs utilisés, les Chefs d’Établissements peuvent recourir aux services d’un prestataire unique chargé de confectionner la Toge aux normes retenues par l’Institution.</a:t>
            </a: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365328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BAE473E-CA34-4CFC-9519-997F3CFD03C8}"/>
              </a:ext>
            </a:extLst>
          </p:cNvPr>
          <p:cNvSpPr>
            <a:spLocks noGrp="1"/>
          </p:cNvSpPr>
          <p:nvPr>
            <p:ph type="title"/>
          </p:nvPr>
        </p:nvSpPr>
        <p:spPr>
          <a:xfrm>
            <a:off x="576774" y="1378634"/>
            <a:ext cx="11043139" cy="4149969"/>
          </a:xfrm>
        </p:spPr>
        <p:txBody>
          <a:bodyPr/>
          <a:lstStyle/>
          <a:p>
            <a:pPr algn="ctr"/>
            <a:r>
              <a:rPr lang="fr-CM" sz="3600" b="1" dirty="0">
                <a:effectLst/>
                <a:latin typeface="Calibri" panose="020F0502020204030204" pitchFamily="34" charset="0"/>
                <a:ea typeface="Calibri" panose="020F0502020204030204" pitchFamily="34" charset="0"/>
                <a:cs typeface="Calibri" panose="020F0502020204030204" pitchFamily="34" charset="0"/>
              </a:rPr>
              <a:t>CODIFICATION DU PORT DE LA TOGE UNIVERSITAIRE À L’UNIVERSITÉ DE BERTOUA</a:t>
            </a:r>
            <a:br>
              <a:rPr lang="fr-FR" sz="1800" dirty="0">
                <a:effectLst/>
                <a:latin typeface="Calibri" panose="020F0502020204030204" pitchFamily="34" charset="0"/>
                <a:ea typeface="Calibri" panose="020F0502020204030204" pitchFamily="34" charset="0"/>
                <a:cs typeface="Times New Roman" panose="02020603050405020304" pitchFamily="18" charset="0"/>
              </a:rPr>
            </a:br>
            <a:endParaRPr lang="fr-FR" dirty="0"/>
          </a:p>
        </p:txBody>
      </p:sp>
    </p:spTree>
    <p:extLst>
      <p:ext uri="{BB962C8B-B14F-4D97-AF65-F5344CB8AC3E}">
        <p14:creationId xmlns:p14="http://schemas.microsoft.com/office/powerpoint/2010/main" val="22767118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889042F-A31A-45C3-981B-16C0A4BA02E5}"/>
              </a:ext>
            </a:extLst>
          </p:cNvPr>
          <p:cNvSpPr>
            <a:spLocks noGrp="1"/>
          </p:cNvSpPr>
          <p:nvPr>
            <p:ph type="title"/>
          </p:nvPr>
        </p:nvSpPr>
        <p:spPr>
          <a:xfrm>
            <a:off x="599049" y="2503414"/>
            <a:ext cx="10515600" cy="1325563"/>
          </a:xfrm>
        </p:spPr>
        <p:txBody>
          <a:bodyPr/>
          <a:lstStyle/>
          <a:p>
            <a:pPr algn="ctr"/>
            <a:r>
              <a:rPr lang="fr-FR" dirty="0"/>
              <a:t>Merci pour votre attention</a:t>
            </a:r>
          </a:p>
        </p:txBody>
      </p:sp>
    </p:spTree>
    <p:extLst>
      <p:ext uri="{BB962C8B-B14F-4D97-AF65-F5344CB8AC3E}">
        <p14:creationId xmlns:p14="http://schemas.microsoft.com/office/powerpoint/2010/main" val="38865627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F2935BB1-2DDA-44A5-9AFE-AD06B160540B}"/>
              </a:ext>
            </a:extLst>
          </p:cNvPr>
          <p:cNvSpPr txBox="1"/>
          <p:nvPr/>
        </p:nvSpPr>
        <p:spPr>
          <a:xfrm>
            <a:off x="635977" y="1269353"/>
            <a:ext cx="6098344" cy="373307"/>
          </a:xfrm>
          <a:prstGeom prst="rect">
            <a:avLst/>
          </a:prstGeom>
          <a:noFill/>
        </p:spPr>
        <p:txBody>
          <a:bodyPr wrap="square">
            <a:spAutoFit/>
          </a:bodyPr>
          <a:lstStyle/>
          <a:p>
            <a:pPr marL="342900" lvl="0" indent="-342900">
              <a:lnSpc>
                <a:spcPct val="107000"/>
              </a:lnSpc>
              <a:spcBef>
                <a:spcPts val="1200"/>
              </a:spcBef>
              <a:spcAft>
                <a:spcPts val="800"/>
              </a:spcAft>
              <a:buFont typeface="+mj-lt"/>
              <a:buAutoNum type="romanUcPeriod"/>
            </a:pPr>
            <a:r>
              <a:rPr lang="fr-CM" sz="1800" b="1" u="sng" dirty="0">
                <a:effectLst/>
                <a:latin typeface="Century Schoolbook" panose="02040604050505020304" pitchFamily="18" charset="0"/>
                <a:ea typeface="Calibri" panose="020F0502020204030204" pitchFamily="34" charset="0"/>
                <a:cs typeface="Times New Roman" panose="02020603050405020304" pitchFamily="18" charset="0"/>
              </a:rPr>
              <a:t>INTRODUCTION </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1" name="ZoneTexte 10">
            <a:extLst>
              <a:ext uri="{FF2B5EF4-FFF2-40B4-BE49-F238E27FC236}">
                <a16:creationId xmlns:a16="http://schemas.microsoft.com/office/drawing/2014/main" id="{52C5BEA5-241C-488A-86AC-AABE295AB823}"/>
              </a:ext>
            </a:extLst>
          </p:cNvPr>
          <p:cNvSpPr txBox="1"/>
          <p:nvPr/>
        </p:nvSpPr>
        <p:spPr>
          <a:xfrm>
            <a:off x="635977" y="1824767"/>
            <a:ext cx="10920046" cy="2539991"/>
          </a:xfrm>
          <a:prstGeom prst="rect">
            <a:avLst/>
          </a:prstGeom>
          <a:noFill/>
        </p:spPr>
        <p:txBody>
          <a:bodyPr wrap="square">
            <a:spAutoFit/>
          </a:bodyPr>
          <a:lstStyle/>
          <a:p>
            <a:pPr indent="449580" algn="just">
              <a:lnSpc>
                <a:spcPct val="150000"/>
              </a:lnSpc>
              <a:spcAft>
                <a:spcPts val="800"/>
              </a:spcAft>
            </a:pPr>
            <a:r>
              <a:rPr lang="fr-CM" sz="1800" dirty="0">
                <a:effectLst/>
                <a:latin typeface="Century Schoolbook" panose="02040604050505020304" pitchFamily="18" charset="0"/>
                <a:ea typeface="Calibri" panose="020F0502020204030204" pitchFamily="34" charset="0"/>
                <a:cs typeface="Times New Roman" panose="02020603050405020304" pitchFamily="18" charset="0"/>
              </a:rPr>
              <a:t>Au Cameroun, </a:t>
            </a:r>
            <a:r>
              <a:rPr lang="fr-CM" sz="1800" dirty="0">
                <a:solidFill>
                  <a:srgbClr val="000000"/>
                </a:solidFill>
                <a:effectLst/>
                <a:latin typeface="Century Schoolbook" panose="02040604050505020304" pitchFamily="18" charset="0"/>
                <a:ea typeface="Calibri" panose="020F0502020204030204" pitchFamily="34" charset="0"/>
                <a:cs typeface="Times New Roman" panose="02020603050405020304" pitchFamily="18" charset="0"/>
              </a:rPr>
              <a:t>l’Arrêté N°20/00448/MINESUP/SG/DDES/DAJ du 2 juin 2020 signé du Ministre d’État, Ministre de l’Enseignement Supérieur (MINESUP), détaille les dispositions concernant le régime général des cérémonies et offices académiques au sein des institutions académiques nationales. Il s’agit donc du cadre normatif applicable à toutes les Universités d’État, aux établissements d’Enseignement Supérieur à statut particulier et aux instituts privés d’Enseignement Supérieur. </a:t>
            </a: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178943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76880743-D25F-4D60-916A-8CBCE9D1A953}"/>
              </a:ext>
            </a:extLst>
          </p:cNvPr>
          <p:cNvSpPr txBox="1"/>
          <p:nvPr/>
        </p:nvSpPr>
        <p:spPr>
          <a:xfrm>
            <a:off x="1672296" y="2520769"/>
            <a:ext cx="10779370" cy="373307"/>
          </a:xfrm>
          <a:prstGeom prst="rect">
            <a:avLst/>
          </a:prstGeom>
          <a:noFill/>
        </p:spPr>
        <p:txBody>
          <a:bodyPr wrap="square">
            <a:spAutoFit/>
          </a:bodyPr>
          <a:lstStyle/>
          <a:p>
            <a:pPr lvl="0">
              <a:lnSpc>
                <a:spcPct val="107000"/>
              </a:lnSpc>
              <a:spcBef>
                <a:spcPts val="1200"/>
              </a:spcBef>
              <a:spcAft>
                <a:spcPts val="800"/>
              </a:spcAft>
            </a:pPr>
            <a:r>
              <a:rPr lang="fr-CM" sz="1800" b="1" u="sng" dirty="0">
                <a:effectLst/>
                <a:latin typeface="Century Schoolbook" panose="02040604050505020304" pitchFamily="18" charset="0"/>
                <a:ea typeface="Calibri" panose="020F0502020204030204" pitchFamily="34" charset="0"/>
                <a:cs typeface="Times New Roman" panose="02020603050405020304" pitchFamily="18" charset="0"/>
              </a:rPr>
              <a:t>II.  DESCRIPTIF DES ÉLÉMENTS CONSTITUTIFS DE LA TOGE</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184368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6DB9BC1C-3508-4E70-A12B-D631E3B2422A}"/>
              </a:ext>
            </a:extLst>
          </p:cNvPr>
          <p:cNvSpPr txBox="1"/>
          <p:nvPr/>
        </p:nvSpPr>
        <p:spPr>
          <a:xfrm>
            <a:off x="446648" y="347448"/>
            <a:ext cx="8317524" cy="373244"/>
          </a:xfrm>
          <a:prstGeom prst="rect">
            <a:avLst/>
          </a:prstGeom>
          <a:noFill/>
        </p:spPr>
        <p:txBody>
          <a:bodyPr wrap="square">
            <a:spAutoFit/>
          </a:bodyPr>
          <a:lstStyle/>
          <a:p>
            <a:pPr marL="228600" algn="just">
              <a:lnSpc>
                <a:spcPct val="107000"/>
              </a:lnSpc>
              <a:spcAft>
                <a:spcPts val="800"/>
              </a:spcAft>
            </a:pPr>
            <a:r>
              <a:rPr lang="fr-CM" sz="1800" b="1" i="1" u="sng"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Figure 1</a:t>
            </a:r>
            <a:r>
              <a:rPr lang="fr-CM" sz="1800" i="1"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 : Les éléments constitutifs d’une toge universitaire.</a:t>
            </a: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Image 4">
            <a:extLst>
              <a:ext uri="{FF2B5EF4-FFF2-40B4-BE49-F238E27FC236}">
                <a16:creationId xmlns:a16="http://schemas.microsoft.com/office/drawing/2014/main" id="{4C12004A-22C2-4AB8-8A89-6BFC13F4ABE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99471" y="720692"/>
            <a:ext cx="5655211" cy="5934842"/>
          </a:xfrm>
          <a:prstGeom prst="rect">
            <a:avLst/>
          </a:prstGeom>
        </p:spPr>
      </p:pic>
    </p:spTree>
    <p:extLst>
      <p:ext uri="{BB962C8B-B14F-4D97-AF65-F5344CB8AC3E}">
        <p14:creationId xmlns:p14="http://schemas.microsoft.com/office/powerpoint/2010/main" val="27173364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ADAB3E10-E4BD-479F-9AE9-27E4E36BBBF3}"/>
              </a:ext>
            </a:extLst>
          </p:cNvPr>
          <p:cNvSpPr txBox="1"/>
          <p:nvPr/>
        </p:nvSpPr>
        <p:spPr>
          <a:xfrm>
            <a:off x="756137" y="628802"/>
            <a:ext cx="9147517" cy="373307"/>
          </a:xfrm>
          <a:prstGeom prst="rect">
            <a:avLst/>
          </a:prstGeom>
          <a:noFill/>
        </p:spPr>
        <p:txBody>
          <a:bodyPr wrap="square">
            <a:spAutoFit/>
          </a:bodyPr>
          <a:lstStyle/>
          <a:p>
            <a:pPr lvl="0">
              <a:lnSpc>
                <a:spcPct val="107000"/>
              </a:lnSpc>
              <a:spcAft>
                <a:spcPts val="800"/>
              </a:spcAft>
            </a:pPr>
            <a:r>
              <a:rPr lang="fr-CM" sz="1800" b="1" u="sng" dirty="0">
                <a:effectLst/>
                <a:latin typeface="Century Schoolbook" panose="02040604050505020304" pitchFamily="18" charset="0"/>
                <a:ea typeface="Calibri" panose="020F0502020204030204" pitchFamily="34" charset="0"/>
                <a:cs typeface="Times New Roman" panose="02020603050405020304" pitchFamily="18" charset="0"/>
              </a:rPr>
              <a:t>III.  PRÉSENTATION DE LA TENUE COMPLÈTE PAR GRADE</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ZoneTexte 4">
            <a:extLst>
              <a:ext uri="{FF2B5EF4-FFF2-40B4-BE49-F238E27FC236}">
                <a16:creationId xmlns:a16="http://schemas.microsoft.com/office/drawing/2014/main" id="{B20EBCEE-1569-49CE-B30C-A6138D5E08E9}"/>
              </a:ext>
            </a:extLst>
          </p:cNvPr>
          <p:cNvSpPr txBox="1"/>
          <p:nvPr/>
        </p:nvSpPr>
        <p:spPr>
          <a:xfrm>
            <a:off x="756137" y="1297062"/>
            <a:ext cx="10679726" cy="3058081"/>
          </a:xfrm>
          <a:prstGeom prst="rect">
            <a:avLst/>
          </a:prstGeom>
          <a:noFill/>
        </p:spPr>
        <p:txBody>
          <a:bodyPr wrap="square">
            <a:spAutoFit/>
          </a:bodyPr>
          <a:lstStyle/>
          <a:p>
            <a:pPr indent="449580" algn="just">
              <a:lnSpc>
                <a:spcPct val="150000"/>
              </a:lnSpc>
              <a:spcBef>
                <a:spcPts val="1200"/>
              </a:spcBef>
              <a:spcAft>
                <a:spcPts val="800"/>
              </a:spcAft>
            </a:pPr>
            <a:r>
              <a:rPr lang="fr-CM" sz="1800" dirty="0">
                <a:effectLst/>
                <a:latin typeface="Century Schoolbook" panose="02040604050505020304" pitchFamily="18" charset="0"/>
                <a:ea typeface="Calibri" panose="020F0502020204030204" pitchFamily="34" charset="0"/>
                <a:cs typeface="Times New Roman" panose="02020603050405020304" pitchFamily="18" charset="0"/>
              </a:rPr>
              <a:t>Selon le Décret N° 93/035 DU 19 janvier 1993 portant Statut Spécial des Personnels de l'Enseignement Supérieur, le Corps de l'Enseignement Supérieur au Cameroun comprend, par ordre hiérarchique, les grades suivants : (1) Professeur, (2) Maître de Conférences, (3) Chargé de Cours. Les Assistants sont considérés comme des enseignants contractuels, exerçant des fonctions pédagogiques et de recherche sous des conditions spécifiques prévues par la réglementation.</a:t>
            </a: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800"/>
              </a:spcAft>
            </a:pPr>
            <a:r>
              <a:rPr lang="fr-CM" sz="1800" dirty="0">
                <a:effectLst/>
                <a:latin typeface="Century Schoolbook" panose="02040604050505020304" pitchFamily="18" charset="0"/>
                <a:ea typeface="Calibri" panose="020F0502020204030204" pitchFamily="34" charset="0"/>
                <a:cs typeface="Times New Roman" panose="02020603050405020304" pitchFamily="18" charset="0"/>
              </a:rPr>
              <a:t>Suivant cette hiérarchisation, le port de la toge universitaire à l’Université de Bertoua suivra des canons spécifiques selon le grade de son détenteur.</a:t>
            </a: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600277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E6358769-5346-4146-BBB6-F47EE473DDF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93034" y="136010"/>
            <a:ext cx="7364045" cy="6585979"/>
          </a:xfrm>
          <a:prstGeom prst="rect">
            <a:avLst/>
          </a:prstGeom>
        </p:spPr>
      </p:pic>
    </p:spTree>
    <p:extLst>
      <p:ext uri="{BB962C8B-B14F-4D97-AF65-F5344CB8AC3E}">
        <p14:creationId xmlns:p14="http://schemas.microsoft.com/office/powerpoint/2010/main" val="32425775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FA5384B9-561F-4884-8BEB-245F7DF5FC12}"/>
              </a:ext>
            </a:extLst>
          </p:cNvPr>
          <p:cNvSpPr txBox="1"/>
          <p:nvPr/>
        </p:nvSpPr>
        <p:spPr>
          <a:xfrm>
            <a:off x="736209" y="197247"/>
            <a:ext cx="10438228" cy="462563"/>
          </a:xfrm>
          <a:prstGeom prst="rect">
            <a:avLst/>
          </a:prstGeom>
          <a:noFill/>
        </p:spPr>
        <p:txBody>
          <a:bodyPr wrap="square">
            <a:spAutoFit/>
          </a:bodyPr>
          <a:lstStyle/>
          <a:p>
            <a:pPr>
              <a:lnSpc>
                <a:spcPct val="150000"/>
              </a:lnSpc>
              <a:spcBef>
                <a:spcPts val="1200"/>
              </a:spcBef>
              <a:spcAft>
                <a:spcPts val="800"/>
              </a:spcAft>
            </a:pPr>
            <a:r>
              <a:rPr lang="fr-CM" sz="1800" b="1" i="1" dirty="0">
                <a:effectLst/>
                <a:latin typeface="Century Schoolbook" panose="02040604050505020304" pitchFamily="18" charset="0"/>
                <a:ea typeface="Calibri" panose="020F0502020204030204" pitchFamily="34" charset="0"/>
                <a:cs typeface="Times New Roman" panose="02020603050405020304" pitchFamily="18" charset="0"/>
              </a:rPr>
              <a:t>Cas des Doctorants et Finissants des grandes écoles</a:t>
            </a: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Image 3">
            <a:extLst>
              <a:ext uri="{FF2B5EF4-FFF2-40B4-BE49-F238E27FC236}">
                <a16:creationId xmlns:a16="http://schemas.microsoft.com/office/drawing/2014/main" id="{6BF218AB-0899-4FFC-8C57-5CE2CAA88B1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6209" y="659810"/>
            <a:ext cx="10409106" cy="5894584"/>
          </a:xfrm>
          <a:prstGeom prst="rect">
            <a:avLst/>
          </a:prstGeom>
        </p:spPr>
      </p:pic>
    </p:spTree>
    <p:extLst>
      <p:ext uri="{BB962C8B-B14F-4D97-AF65-F5344CB8AC3E}">
        <p14:creationId xmlns:p14="http://schemas.microsoft.com/office/powerpoint/2010/main" val="18315399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CBA0CF88-BE68-440B-8AFE-45AF099B3DF1}"/>
              </a:ext>
            </a:extLst>
          </p:cNvPr>
          <p:cNvSpPr txBox="1"/>
          <p:nvPr/>
        </p:nvSpPr>
        <p:spPr>
          <a:xfrm>
            <a:off x="756138" y="285423"/>
            <a:ext cx="8922434" cy="462627"/>
          </a:xfrm>
          <a:prstGeom prst="rect">
            <a:avLst/>
          </a:prstGeom>
          <a:noFill/>
        </p:spPr>
        <p:txBody>
          <a:bodyPr wrap="square">
            <a:spAutoFit/>
          </a:bodyPr>
          <a:lstStyle/>
          <a:p>
            <a:pPr lvl="0" algn="just">
              <a:lnSpc>
                <a:spcPct val="150000"/>
              </a:lnSpc>
              <a:spcAft>
                <a:spcPts val="800"/>
              </a:spcAft>
            </a:pPr>
            <a:r>
              <a:rPr lang="fr-CM" sz="1800" b="1" u="sng" dirty="0">
                <a:effectLst/>
                <a:latin typeface="Century Schoolbook" panose="02040604050505020304" pitchFamily="18" charset="0"/>
                <a:ea typeface="Calibri" panose="020F0502020204030204" pitchFamily="34" charset="0"/>
                <a:cs typeface="Times New Roman" panose="02020603050405020304" pitchFamily="18" charset="0"/>
              </a:rPr>
              <a:t>IV.  ATTRIBUTS SPÉCIFIQUES DE LA TENUE PAR FONCTION</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ZoneTexte 6">
            <a:extLst>
              <a:ext uri="{FF2B5EF4-FFF2-40B4-BE49-F238E27FC236}">
                <a16:creationId xmlns:a16="http://schemas.microsoft.com/office/drawing/2014/main" id="{B5D43EE5-FF82-440F-8204-EF3816957DAC}"/>
              </a:ext>
            </a:extLst>
          </p:cNvPr>
          <p:cNvSpPr txBox="1"/>
          <p:nvPr/>
        </p:nvSpPr>
        <p:spPr>
          <a:xfrm>
            <a:off x="305972" y="1087511"/>
            <a:ext cx="11342077" cy="857222"/>
          </a:xfrm>
          <a:prstGeom prst="rect">
            <a:avLst/>
          </a:prstGeom>
          <a:noFill/>
        </p:spPr>
        <p:txBody>
          <a:bodyPr wrap="square">
            <a:spAutoFit/>
          </a:bodyPr>
          <a:lstStyle/>
          <a:p>
            <a:pPr lvl="1" algn="just">
              <a:lnSpc>
                <a:spcPct val="150000"/>
              </a:lnSpc>
              <a:spcBef>
                <a:spcPts val="1200"/>
              </a:spcBef>
              <a:spcAft>
                <a:spcPts val="800"/>
              </a:spcAft>
            </a:pPr>
            <a:r>
              <a:rPr lang="fr-CM" b="1" u="sng" dirty="0">
                <a:effectLst/>
                <a:latin typeface="Century Schoolbook" panose="02040604050505020304" pitchFamily="18" charset="0"/>
                <a:ea typeface="Calibri" panose="020F0502020204030204" pitchFamily="34" charset="0"/>
                <a:cs typeface="Times New Roman" panose="02020603050405020304" pitchFamily="18" charset="0"/>
              </a:rPr>
              <a:t>4.1.  Les Chefs d’Établissement</a:t>
            </a:r>
            <a:endParaRPr lang="fr-FR" dirty="0">
              <a:effectLst/>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800"/>
              </a:spcAft>
            </a:pPr>
            <a:r>
              <a:rPr lang="fr-CM" sz="1200" dirty="0">
                <a:solidFill>
                  <a:srgbClr val="000000"/>
                </a:solidFill>
                <a:effectLst/>
                <a:latin typeface="Century Schoolbook" panose="02040604050505020304" pitchFamily="18" charset="0"/>
                <a:ea typeface="Calibri" panose="020F0502020204030204" pitchFamily="34" charset="0"/>
                <a:cs typeface="Times New Roman" panose="02020603050405020304" pitchFamily="18" charset="0"/>
              </a:rPr>
              <a:t>.</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9" name="Image 8">
            <a:extLst>
              <a:ext uri="{FF2B5EF4-FFF2-40B4-BE49-F238E27FC236}">
                <a16:creationId xmlns:a16="http://schemas.microsoft.com/office/drawing/2014/main" id="{2CD89F34-27FA-459D-9DF4-B214EADAD89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07978" y="1716258"/>
            <a:ext cx="7670594" cy="4698610"/>
          </a:xfrm>
          <a:prstGeom prst="rect">
            <a:avLst/>
          </a:prstGeom>
        </p:spPr>
      </p:pic>
    </p:spTree>
    <p:extLst>
      <p:ext uri="{BB962C8B-B14F-4D97-AF65-F5344CB8AC3E}">
        <p14:creationId xmlns:p14="http://schemas.microsoft.com/office/powerpoint/2010/main" val="2893890408"/>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258</TotalTime>
  <Words>605</Words>
  <Application>Microsoft Office PowerPoint</Application>
  <PresentationFormat>Grand écran</PresentationFormat>
  <Paragraphs>45</Paragraphs>
  <Slides>20</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20</vt:i4>
      </vt:variant>
    </vt:vector>
  </HeadingPairs>
  <TitlesOfParts>
    <vt:vector size="25" baseType="lpstr">
      <vt:lpstr>Arial</vt:lpstr>
      <vt:lpstr>Calibri</vt:lpstr>
      <vt:lpstr>Calibri Light</vt:lpstr>
      <vt:lpstr>Century Schoolbook</vt:lpstr>
      <vt:lpstr>Thème Office</vt:lpstr>
      <vt:lpstr>Présentation PowerPoint</vt:lpstr>
      <vt:lpstr>CODIFICATION DU PORT DE LA TOGE UNIVERSITAIRE À L’UNIVERSITÉ DE BERTOUA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Merci pour votre attention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henri EFFA</dc:creator>
  <cp:lastModifiedBy>henri EFFA</cp:lastModifiedBy>
  <cp:revision>22</cp:revision>
  <dcterms:created xsi:type="dcterms:W3CDTF">2023-12-19T17:02:25Z</dcterms:created>
  <dcterms:modified xsi:type="dcterms:W3CDTF">2023-12-19T21:20:32Z</dcterms:modified>
</cp:coreProperties>
</file>